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94"/>
  </p:notesMasterIdLst>
  <p:handoutMasterIdLst>
    <p:handoutMasterId r:id="rId95"/>
  </p:handoutMasterIdLst>
  <p:sldIdLst>
    <p:sldId id="762535878" r:id="rId2"/>
    <p:sldId id="833846472" r:id="rId3"/>
    <p:sldId id="1946686194" r:id="rId4"/>
    <p:sldId id="1501211924" r:id="rId5"/>
    <p:sldId id="932635426" r:id="rId6"/>
    <p:sldId id="836444024" r:id="rId7"/>
    <p:sldId id="976607727" r:id="rId8"/>
    <p:sldId id="1591242527" r:id="rId9"/>
    <p:sldId id="2147366592" r:id="rId10"/>
    <p:sldId id="1505057621" r:id="rId11"/>
    <p:sldId id="1092624717" r:id="rId12"/>
    <p:sldId id="564434547" r:id="rId13"/>
    <p:sldId id="1949688002" r:id="rId14"/>
    <p:sldId id="2100340388" r:id="rId15"/>
    <p:sldId id="373488691" r:id="rId16"/>
    <p:sldId id="488442478" r:id="rId17"/>
    <p:sldId id="1396896664" r:id="rId18"/>
    <p:sldId id="366565601" r:id="rId19"/>
    <p:sldId id="1292049477" r:id="rId20"/>
    <p:sldId id="962156679" r:id="rId21"/>
    <p:sldId id="186679371" r:id="rId22"/>
    <p:sldId id="1311363144" r:id="rId23"/>
    <p:sldId id="559453699" r:id="rId24"/>
    <p:sldId id="157362843" r:id="rId25"/>
    <p:sldId id="104178535" r:id="rId26"/>
    <p:sldId id="1612721519" r:id="rId27"/>
    <p:sldId id="964382911" r:id="rId28"/>
    <p:sldId id="883593317" r:id="rId29"/>
    <p:sldId id="489633411" r:id="rId30"/>
    <p:sldId id="2074666768" r:id="rId31"/>
    <p:sldId id="1960590392" r:id="rId32"/>
    <p:sldId id="1935027725" r:id="rId33"/>
    <p:sldId id="420401262" r:id="rId34"/>
    <p:sldId id="870291429" r:id="rId35"/>
    <p:sldId id="1913521624" r:id="rId36"/>
    <p:sldId id="42893783" r:id="rId37"/>
    <p:sldId id="1953586680" r:id="rId38"/>
    <p:sldId id="1033603244" r:id="rId39"/>
    <p:sldId id="1785833351" r:id="rId40"/>
    <p:sldId id="1917883132" r:id="rId41"/>
    <p:sldId id="212483418" r:id="rId42"/>
    <p:sldId id="1683200074" r:id="rId43"/>
    <p:sldId id="891734570" r:id="rId44"/>
    <p:sldId id="1924627350" r:id="rId45"/>
    <p:sldId id="1878287939" r:id="rId46"/>
    <p:sldId id="339559436" r:id="rId47"/>
    <p:sldId id="1350931900" r:id="rId48"/>
    <p:sldId id="835280820" r:id="rId49"/>
    <p:sldId id="1414121600" r:id="rId50"/>
    <p:sldId id="600093192" r:id="rId51"/>
    <p:sldId id="300361991" r:id="rId52"/>
    <p:sldId id="2061206413" r:id="rId53"/>
    <p:sldId id="856271686" r:id="rId54"/>
    <p:sldId id="389529506" r:id="rId55"/>
    <p:sldId id="1079743230" r:id="rId56"/>
    <p:sldId id="2131514066" r:id="rId57"/>
    <p:sldId id="588871455" r:id="rId58"/>
    <p:sldId id="98317866" r:id="rId59"/>
    <p:sldId id="331335610" r:id="rId60"/>
    <p:sldId id="1311591196" r:id="rId61"/>
    <p:sldId id="2050487408" r:id="rId62"/>
    <p:sldId id="1741252515" r:id="rId63"/>
    <p:sldId id="471051023" r:id="rId64"/>
    <p:sldId id="1977867141" r:id="rId65"/>
    <p:sldId id="1299294371" r:id="rId66"/>
    <p:sldId id="568300959" r:id="rId67"/>
    <p:sldId id="1956113099" r:id="rId68"/>
    <p:sldId id="283601746" r:id="rId69"/>
    <p:sldId id="816159733" r:id="rId70"/>
    <p:sldId id="1564189766" r:id="rId71"/>
    <p:sldId id="884802186" r:id="rId72"/>
    <p:sldId id="859036110" r:id="rId73"/>
    <p:sldId id="410284509" r:id="rId74"/>
    <p:sldId id="2007743349" r:id="rId75"/>
    <p:sldId id="568877881" r:id="rId76"/>
    <p:sldId id="1827334450" r:id="rId77"/>
    <p:sldId id="224943640" r:id="rId78"/>
    <p:sldId id="1125226498" r:id="rId79"/>
    <p:sldId id="640309285" r:id="rId80"/>
    <p:sldId id="26486464" r:id="rId81"/>
    <p:sldId id="692265037" r:id="rId82"/>
    <p:sldId id="1550413598" r:id="rId83"/>
    <p:sldId id="684647359" r:id="rId84"/>
    <p:sldId id="194118126" r:id="rId85"/>
    <p:sldId id="549965922" r:id="rId86"/>
    <p:sldId id="611870164" r:id="rId87"/>
    <p:sldId id="400387567" r:id="rId88"/>
    <p:sldId id="85714112" r:id="rId89"/>
    <p:sldId id="1336468827" r:id="rId90"/>
    <p:sldId id="2048114350" r:id="rId91"/>
    <p:sldId id="952024593" r:id="rId92"/>
    <p:sldId id="2079866671" r:id="rId93"/>
  </p:sldIdLst>
  <p:sldSz cx="9144000" cy="6858000" type="screen4x3"/>
  <p:notesSz cx="6858000" cy="9144000"/>
  <p:embeddedFontLst>
    <p:embeddedFont>
      <p:font typeface="Inria Serif" panose="020B0604020202020204" charset="0"/>
      <p:regular r:id="rId96"/>
      <p:bold r:id="rId97"/>
      <p:italic r:id="rId98"/>
      <p:boldItalic r:id="rId99"/>
    </p:embeddedFont>
    <p:embeddedFont>
      <p:font typeface="Inria Serif Bold" panose="020B0604020202020204" charset="0"/>
      <p:bold r:id="rId100"/>
    </p:embeddedFont>
    <p:embeddedFont>
      <p:font typeface="Lato" panose="020F0502020204030203" pitchFamily="34" charset="0"/>
      <p:regular r:id="rId101"/>
      <p:bold r:id="rId102"/>
      <p:italic r:id="rId103"/>
      <p:boldItalic r:id="rId104"/>
    </p:embeddedFont>
    <p:embeddedFont>
      <p:font typeface="Lato Black" panose="020F0502020204030203" pitchFamily="34" charset="0"/>
      <p:bold r:id="rId105"/>
      <p:boldItalic r:id="rId106"/>
    </p:embeddedFont>
    <p:embeddedFont>
      <p:font typeface="Lato regular" panose="020F0502020204030203" charset="0"/>
      <p:regular r:id="rId107"/>
    </p:embeddedFont>
    <p:embeddedFont>
      <p:font typeface="Oswald" panose="00000500000000000000" pitchFamily="2" charset="0"/>
      <p:regular r:id="rId108"/>
      <p:bold r:id="rId109"/>
      <p:italic r:id="rId110"/>
      <p:boldItalic r:id="rId111"/>
    </p:embeddedFont>
    <p:embeddedFont>
      <p:font typeface="Oswald Regular" panose="00000500000000000000" charset="0"/>
      <p:regular r:id="rId112"/>
    </p:embeddedFont>
    <p:embeddedFont>
      <p:font typeface="Verdana" panose="020B0604030504040204" pitchFamily="34" charset="0"/>
      <p:regular r:id="rId113"/>
      <p:bold r:id="rId114"/>
      <p:italic r:id="rId115"/>
      <p:boldItalic r:id="rId116"/>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a:srgbClr val="DDDDDD"/>
    <a:srgbClr val="E6FDFF"/>
    <a:srgbClr val="131024"/>
    <a:srgbClr val="FFFFFF"/>
    <a:srgbClr val="7F8C8D"/>
    <a:srgbClr val="B8CBCC"/>
    <a:srgbClr val="007A45"/>
    <a:srgbClr val="CFE4E5"/>
    <a:srgbClr val="0046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5ABB26-0587-4C30-8999-92F81FD0307C}">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27" autoAdjust="0"/>
    <p:restoredTop sz="86493" autoAdjust="0"/>
  </p:normalViewPr>
  <p:slideViewPr>
    <p:cSldViewPr showGuides="1">
      <p:cViewPr>
        <p:scale>
          <a:sx n="100" d="100"/>
          <a:sy n="100" d="100"/>
        </p:scale>
        <p:origin x="1794" y="-3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85" d="100"/>
          <a:sy n="85" d="100"/>
        </p:scale>
        <p:origin x="-315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7.fntdata"/><Relationship Id="rId16" Type="http://schemas.openxmlformats.org/officeDocument/2006/relationships/slide" Target="slides/slide15.xml"/><Relationship Id="rId107" Type="http://schemas.openxmlformats.org/officeDocument/2006/relationships/font" Target="fonts/font12.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7.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8.fntdata"/><Relationship Id="rId118"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8.fntdata"/><Relationship Id="rId108" Type="http://schemas.openxmlformats.org/officeDocument/2006/relationships/font" Target="fonts/font13.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9.fntdata"/><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font" Target="fonts/font4.fntdata"/><Relationship Id="rId10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4.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2.fntdata"/><Relationship Id="rId104" Type="http://schemas.openxmlformats.org/officeDocument/2006/relationships/font" Target="fonts/font9.fntdata"/><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5.fntdata"/><Relationship Id="rId115" Type="http://schemas.openxmlformats.org/officeDocument/2006/relationships/font" Target="fonts/font20.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5.fntdata"/><Relationship Id="rId105"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font" Target="fonts/font3.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6.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1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0A79397-9EF6-403B-B239-039C66890956}" type="datetimeFigureOut">
              <a:rPr lang="de-AT" smtClean="0"/>
              <a:t>27.01.2025</a:t>
            </a:fld>
            <a:endParaRPr lang="de-AT"/>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61060E8-89AF-4589-9976-4190A247D0B8}" type="slidenum">
              <a:rPr lang="de-AT" smtClean="0"/>
              <a:t>‹Nr.›</a:t>
            </a:fld>
            <a:endParaRPr lang="de-AT"/>
          </a:p>
        </p:txBody>
      </p:sp>
    </p:spTree>
    <p:extLst>
      <p:ext uri="{BB962C8B-B14F-4D97-AF65-F5344CB8AC3E}">
        <p14:creationId xmlns:p14="http://schemas.microsoft.com/office/powerpoint/2010/main" val="35911230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074AA2-B252-4D21-95A1-C79CA8EFE8E9}" type="datetimeFigureOut">
              <a:rPr lang="de-AT" smtClean="0"/>
              <a:t>27.01.2025</a:t>
            </a:fld>
            <a:endParaRPr lang="de-AT"/>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B01695-584A-4A2C-B18D-DCC3B33F2599}" type="slidenum">
              <a:rPr lang="de-AT" smtClean="0"/>
              <a:t>‹Nr.›</a:t>
            </a:fld>
            <a:endParaRPr lang="de-AT"/>
          </a:p>
        </p:txBody>
      </p:sp>
    </p:spTree>
    <p:extLst>
      <p:ext uri="{BB962C8B-B14F-4D97-AF65-F5344CB8AC3E}">
        <p14:creationId xmlns:p14="http://schemas.microsoft.com/office/powerpoint/2010/main" val="1373978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Pr>
        <a:solidFill>
          <a:srgbClr val="F5F5F5"/>
        </a:solidFill>
        <a:effectLst/>
      </p:bgPr>
    </p:bg>
    <p:spTree>
      <p:nvGrpSpPr>
        <p:cNvPr id="1" name=""/>
        <p:cNvGrpSpPr/>
        <p:nvPr/>
      </p:nvGrpSpPr>
      <p:grpSpPr>
        <a:xfrm>
          <a:off x="0" y="0"/>
          <a:ext cx="0" cy="0"/>
          <a:chOff x="0" y="0"/>
          <a:chExt cx="0" cy="0"/>
        </a:xfrm>
      </p:grpSpPr>
      <p:pic>
        <p:nvPicPr>
          <p:cNvPr id="19" name="Bildplatzhalter 4"/>
          <p:cNvPicPr>
            <a:picLocks noChangeAspect="1"/>
          </p:cNvPicPr>
          <p:nvPr userDrawn="1"/>
        </p:nvPicPr>
        <p:blipFill rotWithShape="1">
          <a:blip r:embed="rId2" cstate="print">
            <a:extLst>
              <a:ext uri="{28A0092B-C50C-407E-A947-70E740481C1C}">
                <a14:useLocalDpi xmlns:a14="http://schemas.microsoft.com/office/drawing/2010/main" val="0"/>
              </a:ext>
            </a:extLst>
          </a:blip>
          <a:srcRect l="113" t="34797" b="8366"/>
          <a:stretch/>
        </p:blipFill>
        <p:spPr>
          <a:xfrm>
            <a:off x="156645" y="3151873"/>
            <a:ext cx="8987355" cy="4102190"/>
          </a:xfrm>
          <a:prstGeom prst="rect">
            <a:avLst/>
          </a:prstGeom>
        </p:spPr>
      </p:pic>
      <p:sp>
        <p:nvSpPr>
          <p:cNvPr id="26" name="Rechteck 25">
            <a:extLst>
              <a:ext uri="{FF2B5EF4-FFF2-40B4-BE49-F238E27FC236}">
                <a16:creationId xmlns:a16="http://schemas.microsoft.com/office/drawing/2014/main" id="{72CCE4C0-5992-47ED-AC28-3E2C85E4BE4E}"/>
              </a:ext>
            </a:extLst>
          </p:cNvPr>
          <p:cNvSpPr/>
          <p:nvPr userDrawn="1"/>
        </p:nvSpPr>
        <p:spPr>
          <a:xfrm>
            <a:off x="0" y="1912327"/>
            <a:ext cx="7776642" cy="3033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dirty="0">
              <a:solidFill>
                <a:schemeClr val="tx1"/>
              </a:solidFill>
              <a:latin typeface="+mn-lt"/>
            </a:endParaRPr>
          </a:p>
        </p:txBody>
      </p:sp>
      <p:sp>
        <p:nvSpPr>
          <p:cNvPr id="27" name="Titel 1">
            <a:extLst>
              <a:ext uri="{FF2B5EF4-FFF2-40B4-BE49-F238E27FC236}">
                <a16:creationId xmlns:a16="http://schemas.microsoft.com/office/drawing/2014/main" id="{D3D453FB-8C0E-4C04-8A94-31636B625C61}"/>
              </a:ext>
            </a:extLst>
          </p:cNvPr>
          <p:cNvSpPr>
            <a:spLocks noGrp="1"/>
          </p:cNvSpPr>
          <p:nvPr>
            <p:ph type="ctrTitle"/>
          </p:nvPr>
        </p:nvSpPr>
        <p:spPr>
          <a:xfrm>
            <a:off x="467544" y="2169622"/>
            <a:ext cx="7186160" cy="1432415"/>
          </a:xfrm>
        </p:spPr>
        <p:txBody>
          <a:bodyPr anchor="b">
            <a:noAutofit/>
          </a:bodyPr>
          <a:lstStyle>
            <a:lvl1pPr algn="r">
              <a:defRPr sz="3200" b="0">
                <a:latin typeface="Inria Serif Bold" pitchFamily="2" charset="0"/>
              </a:defRPr>
            </a:lvl1pPr>
          </a:lstStyle>
          <a:p>
            <a:r>
              <a:rPr lang="de-DE" dirty="0"/>
              <a:t>Mastertitelformat bearbeiten</a:t>
            </a:r>
          </a:p>
        </p:txBody>
      </p:sp>
      <p:sp>
        <p:nvSpPr>
          <p:cNvPr id="28" name="Datumsplatzhalter 3">
            <a:extLst>
              <a:ext uri="{FF2B5EF4-FFF2-40B4-BE49-F238E27FC236}">
                <a16:creationId xmlns:a16="http://schemas.microsoft.com/office/drawing/2014/main" id="{6A9AE274-B959-4CBF-8DF3-70A5CDABE3C7}"/>
              </a:ext>
            </a:extLst>
          </p:cNvPr>
          <p:cNvSpPr>
            <a:spLocks noGrp="1"/>
          </p:cNvSpPr>
          <p:nvPr>
            <p:ph type="dt" sz="half" idx="12"/>
          </p:nvPr>
        </p:nvSpPr>
        <p:spPr>
          <a:xfrm>
            <a:off x="10759155" y="214922"/>
            <a:ext cx="1205709" cy="365125"/>
          </a:xfrm>
          <a:prstGeom prst="rect">
            <a:avLst/>
          </a:prstGeom>
        </p:spPr>
        <p:txBody>
          <a:bodyPr/>
          <a:lstStyle>
            <a:lvl1pPr algn="r">
              <a:defRPr sz="1200">
                <a:solidFill>
                  <a:srgbClr val="141C4B"/>
                </a:solidFill>
                <a:latin typeface="Lato regular" panose="020F0502020204030203" pitchFamily="34" charset="0"/>
              </a:defRPr>
            </a:lvl1pPr>
          </a:lstStyle>
          <a:p>
            <a:fld id="{A66F9503-2071-4965-84E0-E8EA54D59833}" type="datetimeFigureOut">
              <a:rPr lang="de-DE" smtClean="0"/>
              <a:pPr/>
              <a:t>27.01.2025</a:t>
            </a:fld>
            <a:endParaRPr lang="de-DE" dirty="0"/>
          </a:p>
        </p:txBody>
      </p:sp>
      <p:pic>
        <p:nvPicPr>
          <p:cNvPr id="29" name="Grafik 28" descr="Ein Bild, das Schild enthält.  Automatisch generierte Beschreibung">
            <a:extLst>
              <a:ext uri="{FF2B5EF4-FFF2-40B4-BE49-F238E27FC236}">
                <a16:creationId xmlns:a16="http://schemas.microsoft.com/office/drawing/2014/main" id="{5D783706-B9C8-447A-8D90-17B33D8B787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028" t="21348" r="15409" b="24363"/>
          <a:stretch/>
        </p:blipFill>
        <p:spPr>
          <a:xfrm>
            <a:off x="136477" y="105507"/>
            <a:ext cx="2184691" cy="1657351"/>
          </a:xfrm>
          <a:prstGeom prst="rect">
            <a:avLst/>
          </a:prstGeom>
        </p:spPr>
      </p:pic>
      <p:sp>
        <p:nvSpPr>
          <p:cNvPr id="30" name="Textfeld 29">
            <a:extLst>
              <a:ext uri="{FF2B5EF4-FFF2-40B4-BE49-F238E27FC236}">
                <a16:creationId xmlns:a16="http://schemas.microsoft.com/office/drawing/2014/main" id="{530C1AF3-CB1A-43E4-961D-B67952E97AC4}"/>
              </a:ext>
            </a:extLst>
          </p:cNvPr>
          <p:cNvSpPr txBox="1"/>
          <p:nvPr userDrawn="1"/>
        </p:nvSpPr>
        <p:spPr>
          <a:xfrm>
            <a:off x="2321168" y="3735567"/>
            <a:ext cx="5332536" cy="1015663"/>
          </a:xfrm>
          <a:prstGeom prst="rect">
            <a:avLst/>
          </a:prstGeom>
          <a:noFill/>
        </p:spPr>
        <p:txBody>
          <a:bodyPr wrap="square" rtlCol="0">
            <a:spAutoFit/>
          </a:bodyPr>
          <a:lstStyle/>
          <a:p>
            <a:pPr algn="r"/>
            <a:r>
              <a:rPr lang="de-DE" sz="1000" dirty="0">
                <a:solidFill>
                  <a:schemeClr val="tx1"/>
                </a:solidFill>
                <a:latin typeface="+mn-lt"/>
              </a:rPr>
              <a:t>Wipplingerstraße 23/23</a:t>
            </a:r>
          </a:p>
          <a:p>
            <a:pPr algn="r"/>
            <a:r>
              <a:rPr lang="de-DE" sz="1000" dirty="0">
                <a:solidFill>
                  <a:schemeClr val="tx1"/>
                </a:solidFill>
                <a:latin typeface="+mn-lt"/>
              </a:rPr>
              <a:t>1010 Wien</a:t>
            </a:r>
          </a:p>
          <a:p>
            <a:pPr algn="r"/>
            <a:r>
              <a:rPr lang="de-DE" sz="1000" dirty="0">
                <a:solidFill>
                  <a:schemeClr val="tx1"/>
                </a:solidFill>
                <a:latin typeface="+mn-lt"/>
              </a:rPr>
              <a:t>Austria</a:t>
            </a:r>
          </a:p>
          <a:p>
            <a:pPr algn="r"/>
            <a:r>
              <a:rPr lang="de-DE" sz="1000" dirty="0">
                <a:solidFill>
                  <a:schemeClr val="tx1"/>
                </a:solidFill>
                <a:latin typeface="+mn-lt"/>
              </a:rPr>
              <a:t>T +43 1 710 75 35</a:t>
            </a:r>
          </a:p>
          <a:p>
            <a:pPr algn="r"/>
            <a:r>
              <a:rPr lang="de-DE" sz="1000" dirty="0">
                <a:solidFill>
                  <a:schemeClr val="tx1"/>
                </a:solidFill>
                <a:latin typeface="+mn-lt"/>
              </a:rPr>
              <a:t>office@manova.at</a:t>
            </a:r>
          </a:p>
          <a:p>
            <a:pPr algn="r"/>
            <a:r>
              <a:rPr lang="de-DE" sz="1000" dirty="0">
                <a:solidFill>
                  <a:schemeClr val="tx1"/>
                </a:solidFill>
                <a:latin typeface="+mn-lt"/>
              </a:rPr>
              <a:t>www.manova.at</a:t>
            </a:r>
          </a:p>
        </p:txBody>
      </p:sp>
    </p:spTree>
    <p:extLst>
      <p:ext uri="{BB962C8B-B14F-4D97-AF65-F5344CB8AC3E}">
        <p14:creationId xmlns:p14="http://schemas.microsoft.com/office/powerpoint/2010/main" val="229642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Über Manova (englisch)">
    <p:spTree>
      <p:nvGrpSpPr>
        <p:cNvPr id="1" name=""/>
        <p:cNvGrpSpPr/>
        <p:nvPr/>
      </p:nvGrpSpPr>
      <p:grpSpPr>
        <a:xfrm>
          <a:off x="0" y="0"/>
          <a:ext cx="0" cy="0"/>
          <a:chOff x="0" y="0"/>
          <a:chExt cx="0" cy="0"/>
        </a:xfrm>
      </p:grpSpPr>
      <p:sp>
        <p:nvSpPr>
          <p:cNvPr id="10" name="Textfeld 9"/>
          <p:cNvSpPr txBox="1"/>
          <p:nvPr userDrawn="1"/>
        </p:nvSpPr>
        <p:spPr>
          <a:xfrm>
            <a:off x="2864902" y="4012249"/>
            <a:ext cx="1542409" cy="553998"/>
          </a:xfrm>
          <a:prstGeom prst="rect">
            <a:avLst/>
          </a:prstGeom>
          <a:noFill/>
        </p:spPr>
        <p:txBody>
          <a:bodyPr wrap="none" rtlCol="0">
            <a:spAutoFit/>
          </a:bodyPr>
          <a:lstStyle/>
          <a:p>
            <a:pPr algn="r"/>
            <a:r>
              <a:rPr lang="de-AT" sz="1000" dirty="0">
                <a:solidFill>
                  <a:schemeClr val="tx1">
                    <a:lumMod val="50000"/>
                    <a:lumOff val="50000"/>
                  </a:schemeClr>
                </a:solidFill>
                <a:latin typeface="Lato" panose="020F0502020204030203" pitchFamily="34" charset="0"/>
                <a:ea typeface="Verdana" panose="020B0604030504040204" pitchFamily="34" charset="0"/>
                <a:cs typeface="Verdana" panose="020B0604030504040204" pitchFamily="34" charset="0"/>
              </a:rPr>
              <a:t>Wipplingerstraße 23/23</a:t>
            </a:r>
          </a:p>
          <a:p>
            <a:pPr algn="r"/>
            <a:r>
              <a:rPr lang="de-AT" sz="1000" dirty="0">
                <a:solidFill>
                  <a:schemeClr val="tx1">
                    <a:lumMod val="50000"/>
                    <a:lumOff val="50000"/>
                  </a:schemeClr>
                </a:solidFill>
                <a:latin typeface="Lato" panose="020F0502020204030203" pitchFamily="34" charset="0"/>
                <a:ea typeface="Verdana" panose="020B0604030504040204" pitchFamily="34" charset="0"/>
                <a:cs typeface="Verdana" panose="020B0604030504040204" pitchFamily="34" charset="0"/>
              </a:rPr>
              <a:t>1010 Wien</a:t>
            </a:r>
          </a:p>
          <a:p>
            <a:pPr algn="r"/>
            <a:r>
              <a:rPr lang="de-AT" sz="1000" dirty="0">
                <a:solidFill>
                  <a:schemeClr val="tx1">
                    <a:lumMod val="50000"/>
                    <a:lumOff val="50000"/>
                  </a:schemeClr>
                </a:solidFill>
                <a:latin typeface="Lato" panose="020F0502020204030203" pitchFamily="34" charset="0"/>
                <a:ea typeface="Verdana" panose="020B0604030504040204" pitchFamily="34" charset="0"/>
                <a:cs typeface="Verdana" panose="020B0604030504040204" pitchFamily="34" charset="0"/>
              </a:rPr>
              <a:t>Austria</a:t>
            </a:r>
          </a:p>
        </p:txBody>
      </p:sp>
      <p:sp>
        <p:nvSpPr>
          <p:cNvPr id="19" name="Textfeld 18"/>
          <p:cNvSpPr txBox="1"/>
          <p:nvPr userDrawn="1"/>
        </p:nvSpPr>
        <p:spPr>
          <a:xfrm>
            <a:off x="4744228" y="4016805"/>
            <a:ext cx="1640193" cy="553998"/>
          </a:xfrm>
          <a:prstGeom prst="rect">
            <a:avLst/>
          </a:prstGeom>
          <a:noFill/>
        </p:spPr>
        <p:txBody>
          <a:bodyPr wrap="none" rtlCol="0">
            <a:spAutoFit/>
          </a:bodyPr>
          <a:lstStyle/>
          <a:p>
            <a:pPr algn="l"/>
            <a:r>
              <a:rPr lang="de-AT" sz="1000" dirty="0">
                <a:solidFill>
                  <a:schemeClr val="tx1">
                    <a:lumMod val="50000"/>
                    <a:lumOff val="50000"/>
                  </a:schemeClr>
                </a:solidFill>
                <a:latin typeface="Lato" panose="020F0502020204030203" pitchFamily="34" charset="0"/>
                <a:ea typeface="Verdana" panose="020B0604030504040204" pitchFamily="34" charset="0"/>
                <a:cs typeface="Verdana" panose="020B0604030504040204" pitchFamily="34" charset="0"/>
              </a:rPr>
              <a:t>T +43 1 710 75 35 |</a:t>
            </a:r>
            <a:r>
              <a:rPr lang="de-AT" sz="1000" baseline="0" dirty="0">
                <a:solidFill>
                  <a:schemeClr val="tx1">
                    <a:lumMod val="50000"/>
                    <a:lumOff val="50000"/>
                  </a:schemeClr>
                </a:solidFill>
                <a:latin typeface="Lato" panose="020F0502020204030203" pitchFamily="34" charset="0"/>
                <a:ea typeface="Verdana" panose="020B0604030504040204" pitchFamily="34" charset="0"/>
                <a:cs typeface="Verdana" panose="020B0604030504040204" pitchFamily="34" charset="0"/>
              </a:rPr>
              <a:t> </a:t>
            </a:r>
            <a:r>
              <a:rPr lang="de-AT" sz="1000" dirty="0">
                <a:solidFill>
                  <a:schemeClr val="tx1">
                    <a:lumMod val="50000"/>
                    <a:lumOff val="50000"/>
                  </a:schemeClr>
                </a:solidFill>
                <a:latin typeface="Lato" panose="020F0502020204030203" pitchFamily="34" charset="0"/>
                <a:ea typeface="Verdana" panose="020B0604030504040204" pitchFamily="34" charset="0"/>
                <a:cs typeface="Verdana" panose="020B0604030504040204" pitchFamily="34" charset="0"/>
              </a:rPr>
              <a:t>F</a:t>
            </a:r>
            <a:r>
              <a:rPr lang="de-AT" sz="1000" baseline="0" dirty="0">
                <a:solidFill>
                  <a:schemeClr val="tx1">
                    <a:lumMod val="50000"/>
                    <a:lumOff val="50000"/>
                  </a:schemeClr>
                </a:solidFill>
                <a:latin typeface="Lato" panose="020F0502020204030203" pitchFamily="34" charset="0"/>
                <a:ea typeface="Verdana" panose="020B0604030504040204" pitchFamily="34" charset="0"/>
                <a:cs typeface="Verdana" panose="020B0604030504040204" pitchFamily="34" charset="0"/>
              </a:rPr>
              <a:t> – 20 </a:t>
            </a:r>
            <a:br>
              <a:rPr lang="de-AT" sz="1000" baseline="0" dirty="0">
                <a:solidFill>
                  <a:schemeClr val="tx1">
                    <a:lumMod val="50000"/>
                    <a:lumOff val="50000"/>
                  </a:schemeClr>
                </a:solidFill>
                <a:latin typeface="Lato" panose="020F0502020204030203" pitchFamily="34" charset="0"/>
                <a:ea typeface="Verdana" panose="020B0604030504040204" pitchFamily="34" charset="0"/>
                <a:cs typeface="Verdana" panose="020B0604030504040204" pitchFamily="34" charset="0"/>
              </a:rPr>
            </a:br>
            <a:r>
              <a:rPr lang="de-AT" sz="1000" baseline="0" dirty="0">
                <a:solidFill>
                  <a:schemeClr val="tx1">
                    <a:lumMod val="50000"/>
                    <a:lumOff val="50000"/>
                  </a:schemeClr>
                </a:solidFill>
                <a:latin typeface="Lato" panose="020F0502020204030203" pitchFamily="34" charset="0"/>
                <a:ea typeface="Verdana" panose="020B0604030504040204" pitchFamily="34" charset="0"/>
                <a:cs typeface="Verdana" panose="020B0604030504040204" pitchFamily="34" charset="0"/>
              </a:rPr>
              <a:t>office@manova.at</a:t>
            </a:r>
          </a:p>
          <a:p>
            <a:pPr algn="l"/>
            <a:r>
              <a:rPr lang="de-AT" sz="1000" dirty="0">
                <a:solidFill>
                  <a:schemeClr val="tx1">
                    <a:lumMod val="50000"/>
                    <a:lumOff val="50000"/>
                  </a:schemeClr>
                </a:solidFill>
                <a:latin typeface="Lato" panose="020F0502020204030203" pitchFamily="34" charset="0"/>
                <a:ea typeface="Verdana" panose="020B0604030504040204" pitchFamily="34" charset="0"/>
                <a:cs typeface="Verdana" panose="020B0604030504040204" pitchFamily="34" charset="0"/>
              </a:rPr>
              <a:t>www.manova.at</a:t>
            </a:r>
          </a:p>
        </p:txBody>
      </p:sp>
      <p:pic>
        <p:nvPicPr>
          <p:cNvPr id="11" name="Grafik 10">
            <a:extLst>
              <a:ext uri="{FF2B5EF4-FFF2-40B4-BE49-F238E27FC236}">
                <a16:creationId xmlns:a16="http://schemas.microsoft.com/office/drawing/2014/main" id="{ADDE8514-2BE9-4504-A09B-3C52D0E76A52}"/>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34042" b="36172"/>
          <a:stretch/>
        </p:blipFill>
        <p:spPr>
          <a:xfrm>
            <a:off x="3088044" y="2750997"/>
            <a:ext cx="3312368" cy="1008056"/>
          </a:xfrm>
          <a:prstGeom prst="rect">
            <a:avLst/>
          </a:prstGeom>
        </p:spPr>
      </p:pic>
    </p:spTree>
    <p:extLst>
      <p:ext uri="{BB962C8B-B14F-4D97-AF65-F5344CB8AC3E}">
        <p14:creationId xmlns:p14="http://schemas.microsoft.com/office/powerpoint/2010/main" val="404820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e (englisch)">
    <p:spTree>
      <p:nvGrpSpPr>
        <p:cNvPr id="1" name=""/>
        <p:cNvGrpSpPr/>
        <p:nvPr/>
      </p:nvGrpSpPr>
      <p:grpSpPr>
        <a:xfrm>
          <a:off x="0" y="0"/>
          <a:ext cx="0" cy="0"/>
          <a:chOff x="0" y="0"/>
          <a:chExt cx="0" cy="0"/>
        </a:xfrm>
      </p:grpSpPr>
      <p:sp>
        <p:nvSpPr>
          <p:cNvPr id="11" name="Textfeld 10"/>
          <p:cNvSpPr txBox="1"/>
          <p:nvPr userDrawn="1"/>
        </p:nvSpPr>
        <p:spPr>
          <a:xfrm>
            <a:off x="1403648" y="6337968"/>
            <a:ext cx="6516216" cy="338554"/>
          </a:xfrm>
          <a:prstGeom prst="rect">
            <a:avLst/>
          </a:prstGeom>
          <a:noFill/>
        </p:spPr>
        <p:txBody>
          <a:bodyPr wrap="square" rtlCol="0">
            <a:spAutoFit/>
          </a:bodyPr>
          <a:lstStyle/>
          <a:p>
            <a:pPr algn="ctr"/>
            <a:r>
              <a:rPr lang="en-US" sz="800" dirty="0">
                <a:solidFill>
                  <a:schemeClr val="tx1">
                    <a:lumMod val="75000"/>
                    <a:lumOff val="25000"/>
                  </a:schemeClr>
                </a:solidFill>
              </a:rPr>
              <a:t>All contents, in particular texts, models, data, evaluations and graphics, are copyrighted as intellectual property. Any further use, also in parts</a:t>
            </a:r>
            <a:r>
              <a:rPr lang="en-US" sz="800" baseline="0" dirty="0">
                <a:solidFill>
                  <a:schemeClr val="tx1">
                    <a:lumMod val="75000"/>
                    <a:lumOff val="25000"/>
                  </a:schemeClr>
                </a:solidFill>
              </a:rPr>
              <a:t> </a:t>
            </a:r>
            <a:r>
              <a:rPr lang="en-US" sz="800" dirty="0">
                <a:solidFill>
                  <a:schemeClr val="tx1">
                    <a:lumMod val="75000"/>
                    <a:lumOff val="25000"/>
                  </a:schemeClr>
                </a:solidFill>
              </a:rPr>
              <a:t>– if permitted - may only take place if the source is explicitly stated.</a:t>
            </a:r>
            <a:endParaRPr lang="de-AT" sz="800" dirty="0">
              <a:solidFill>
                <a:schemeClr val="tx1">
                  <a:lumMod val="75000"/>
                  <a:lumOff val="25000"/>
                </a:schemeClr>
              </a:solidFill>
            </a:endParaRPr>
          </a:p>
        </p:txBody>
      </p:sp>
      <p:sp>
        <p:nvSpPr>
          <p:cNvPr id="13" name="Textfeld 12">
            <a:extLst>
              <a:ext uri="{FF2B5EF4-FFF2-40B4-BE49-F238E27FC236}">
                <a16:creationId xmlns:a16="http://schemas.microsoft.com/office/drawing/2014/main" id="{B052652B-DDF0-45B3-B51A-B93C18C5D644}"/>
              </a:ext>
            </a:extLst>
          </p:cNvPr>
          <p:cNvSpPr txBox="1"/>
          <p:nvPr userDrawn="1"/>
        </p:nvSpPr>
        <p:spPr>
          <a:xfrm>
            <a:off x="3520524" y="3963349"/>
            <a:ext cx="1814920" cy="369332"/>
          </a:xfrm>
          <a:prstGeom prst="rect">
            <a:avLst/>
          </a:prstGeom>
          <a:noFill/>
        </p:spPr>
        <p:txBody>
          <a:bodyPr wrap="none" rtlCol="0">
            <a:spAutoFit/>
          </a:bodyPr>
          <a:lstStyle/>
          <a:p>
            <a:r>
              <a:rPr lang="de-AT" sz="1800" dirty="0">
                <a:solidFill>
                  <a:srgbClr val="131024"/>
                </a:solidFill>
                <a:latin typeface="Lato" panose="020F0502020204030203" pitchFamily="34" charset="0"/>
                <a:ea typeface="Verdana" panose="020B0604030504040204" pitchFamily="34" charset="0"/>
                <a:cs typeface="Verdana" panose="020B0604030504040204" pitchFamily="34" charset="0"/>
              </a:rPr>
              <a:t>www.manova</a:t>
            </a:r>
            <a:r>
              <a:rPr lang="de-AT" sz="1800" baseline="0" dirty="0">
                <a:solidFill>
                  <a:srgbClr val="131024"/>
                </a:solidFill>
                <a:latin typeface="Lato" panose="020F0502020204030203" pitchFamily="34" charset="0"/>
                <a:ea typeface="Verdana" panose="020B0604030504040204" pitchFamily="34" charset="0"/>
                <a:cs typeface="Verdana" panose="020B0604030504040204" pitchFamily="34" charset="0"/>
              </a:rPr>
              <a:t>.at</a:t>
            </a:r>
            <a:endParaRPr lang="de-AT" sz="1800" dirty="0">
              <a:solidFill>
                <a:srgbClr val="131024"/>
              </a:solidFill>
              <a:latin typeface="Lato" panose="020F0502020204030203" pitchFamily="34" charset="0"/>
              <a:ea typeface="Verdana" panose="020B0604030504040204" pitchFamily="34" charset="0"/>
              <a:cs typeface="Verdana" panose="020B0604030504040204" pitchFamily="34" charset="0"/>
            </a:endParaRPr>
          </a:p>
        </p:txBody>
      </p:sp>
      <p:pic>
        <p:nvPicPr>
          <p:cNvPr id="14" name="Grafik 13">
            <a:extLst>
              <a:ext uri="{FF2B5EF4-FFF2-40B4-BE49-F238E27FC236}">
                <a16:creationId xmlns:a16="http://schemas.microsoft.com/office/drawing/2014/main" id="{342AC0F2-6602-4116-A57E-65DC43441914}"/>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40404" b="43477"/>
          <a:stretch/>
        </p:blipFill>
        <p:spPr>
          <a:xfrm>
            <a:off x="3347864" y="2791429"/>
            <a:ext cx="2160240" cy="338554"/>
          </a:xfrm>
          <a:prstGeom prst="rect">
            <a:avLst/>
          </a:prstGeom>
        </p:spPr>
      </p:pic>
    </p:spTree>
    <p:extLst>
      <p:ext uri="{BB962C8B-B14F-4D97-AF65-F5344CB8AC3E}">
        <p14:creationId xmlns:p14="http://schemas.microsoft.com/office/powerpoint/2010/main" val="744463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8" name="Rechteck 27">
            <a:extLst>
              <a:ext uri="{FF2B5EF4-FFF2-40B4-BE49-F238E27FC236}">
                <a16:creationId xmlns:a16="http://schemas.microsoft.com/office/drawing/2014/main" id="{46050FE4-95EF-495C-87C2-A58881C5B124}"/>
              </a:ext>
            </a:extLst>
          </p:cNvPr>
          <p:cNvSpPr/>
          <p:nvPr userDrawn="1"/>
        </p:nvSpPr>
        <p:spPr>
          <a:xfrm>
            <a:off x="0" y="0"/>
            <a:ext cx="9144000" cy="710140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10C6482F-7625-4F06-9E6D-EBBC00C5E20A}"/>
              </a:ext>
            </a:extLst>
          </p:cNvPr>
          <p:cNvSpPr/>
          <p:nvPr userDrawn="1"/>
        </p:nvSpPr>
        <p:spPr>
          <a:xfrm>
            <a:off x="1" y="2032338"/>
            <a:ext cx="4283330" cy="2160000"/>
          </a:xfrm>
          <a:prstGeom prst="rect">
            <a:avLst/>
          </a:prstGeom>
          <a:solidFill>
            <a:srgbClr val="141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Bildplatzhalter 6">
            <a:extLst>
              <a:ext uri="{FF2B5EF4-FFF2-40B4-BE49-F238E27FC236}">
                <a16:creationId xmlns:a16="http://schemas.microsoft.com/office/drawing/2014/main" id="{116B97F3-5C14-4B6C-88AF-2C9A652503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12" t="-336" r="20444" b="336"/>
          <a:stretch/>
        </p:blipFill>
        <p:spPr>
          <a:xfrm>
            <a:off x="4884834" y="2366656"/>
            <a:ext cx="1376549" cy="1376549"/>
          </a:xfrm>
          <a:prstGeom prst="ellipse">
            <a:avLst/>
          </a:prstGeom>
        </p:spPr>
      </p:pic>
      <p:pic>
        <p:nvPicPr>
          <p:cNvPr id="24" name="Bildplatzhalter 6">
            <a:extLst>
              <a:ext uri="{FF2B5EF4-FFF2-40B4-BE49-F238E27FC236}">
                <a16:creationId xmlns:a16="http://schemas.microsoft.com/office/drawing/2014/main" id="{1ED51ACE-78CE-4637-8B1F-36F48BF3918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3948" t="416" r="9386" b="-416"/>
          <a:stretch/>
        </p:blipFill>
        <p:spPr>
          <a:xfrm>
            <a:off x="7029630" y="2307790"/>
            <a:ext cx="1376549" cy="1376549"/>
          </a:xfrm>
          <a:prstGeom prst="ellipse">
            <a:avLst/>
          </a:prstGeom>
        </p:spPr>
      </p:pic>
      <p:sp>
        <p:nvSpPr>
          <p:cNvPr id="25" name="Textfeld 24">
            <a:extLst>
              <a:ext uri="{FF2B5EF4-FFF2-40B4-BE49-F238E27FC236}">
                <a16:creationId xmlns:a16="http://schemas.microsoft.com/office/drawing/2014/main" id="{BE12260E-F594-4E70-B2E8-AD66B436D064}"/>
              </a:ext>
            </a:extLst>
          </p:cNvPr>
          <p:cNvSpPr txBox="1"/>
          <p:nvPr userDrawn="1"/>
        </p:nvSpPr>
        <p:spPr>
          <a:xfrm>
            <a:off x="4449751" y="4241577"/>
            <a:ext cx="2246713" cy="738664"/>
          </a:xfrm>
          <a:prstGeom prst="rect">
            <a:avLst/>
          </a:prstGeom>
          <a:noFill/>
        </p:spPr>
        <p:txBody>
          <a:bodyPr wrap="square" rtlCol="0">
            <a:spAutoFit/>
          </a:bodyPr>
          <a:lstStyle/>
          <a:p>
            <a:pPr algn="ctr"/>
            <a:r>
              <a:rPr lang="de-DE" sz="1400" dirty="0">
                <a:solidFill>
                  <a:srgbClr val="F5F5F3"/>
                </a:solidFill>
                <a:latin typeface="Lato Black" panose="020F0A02020204030203" pitchFamily="34" charset="0"/>
              </a:rPr>
              <a:t>KLAUS GRABLER</a:t>
            </a:r>
          </a:p>
          <a:p>
            <a:pPr algn="ctr"/>
            <a:r>
              <a:rPr lang="de-DE" sz="1400" dirty="0">
                <a:solidFill>
                  <a:srgbClr val="F5F5F3"/>
                </a:solidFill>
                <a:latin typeface="Lato" panose="020F0502020204030203" pitchFamily="34" charset="0"/>
              </a:rPr>
              <a:t>+43 1 710 75 35 – 0</a:t>
            </a:r>
          </a:p>
          <a:p>
            <a:pPr algn="ctr"/>
            <a:r>
              <a:rPr lang="de-DE" sz="1400" dirty="0">
                <a:solidFill>
                  <a:srgbClr val="F5F5F3"/>
                </a:solidFill>
                <a:latin typeface="Lato" panose="020F0502020204030203" pitchFamily="34" charset="0"/>
              </a:rPr>
              <a:t>klaus.grabler@manova.at</a:t>
            </a:r>
          </a:p>
        </p:txBody>
      </p:sp>
      <p:sp>
        <p:nvSpPr>
          <p:cNvPr id="26" name="Textfeld 25">
            <a:extLst>
              <a:ext uri="{FF2B5EF4-FFF2-40B4-BE49-F238E27FC236}">
                <a16:creationId xmlns:a16="http://schemas.microsoft.com/office/drawing/2014/main" id="{E4FAD5DC-5516-44F0-AAD6-3620652D51D7}"/>
              </a:ext>
            </a:extLst>
          </p:cNvPr>
          <p:cNvSpPr txBox="1"/>
          <p:nvPr userDrawn="1"/>
        </p:nvSpPr>
        <p:spPr>
          <a:xfrm>
            <a:off x="6696464" y="4241577"/>
            <a:ext cx="2162780" cy="738664"/>
          </a:xfrm>
          <a:prstGeom prst="rect">
            <a:avLst/>
          </a:prstGeom>
          <a:noFill/>
        </p:spPr>
        <p:txBody>
          <a:bodyPr wrap="square" rtlCol="0">
            <a:spAutoFit/>
          </a:bodyPr>
          <a:lstStyle/>
          <a:p>
            <a:pPr algn="ctr"/>
            <a:r>
              <a:rPr lang="de-DE" sz="1400" dirty="0">
                <a:solidFill>
                  <a:srgbClr val="F5F5F3"/>
                </a:solidFill>
                <a:latin typeface="Lato Black" panose="020F0A02020204030203" pitchFamily="34" charset="0"/>
              </a:rPr>
              <a:t>IRIS ZEHRER</a:t>
            </a:r>
          </a:p>
          <a:p>
            <a:pPr algn="ctr"/>
            <a:r>
              <a:rPr lang="de-DE" sz="1400" dirty="0">
                <a:solidFill>
                  <a:srgbClr val="F5F5F3"/>
                </a:solidFill>
                <a:latin typeface="Lato" panose="020F0502020204030203" pitchFamily="34" charset="0"/>
              </a:rPr>
              <a:t>+43 1 710 75 35 – 19</a:t>
            </a:r>
          </a:p>
          <a:p>
            <a:pPr algn="ctr"/>
            <a:r>
              <a:rPr lang="de-DE" sz="1400" dirty="0">
                <a:solidFill>
                  <a:srgbClr val="F5F5F3"/>
                </a:solidFill>
                <a:latin typeface="Lato" panose="020F0502020204030203" pitchFamily="34" charset="0"/>
              </a:rPr>
              <a:t>iris.zehrer@manova.at</a:t>
            </a:r>
          </a:p>
        </p:txBody>
      </p:sp>
      <p:pic>
        <p:nvPicPr>
          <p:cNvPr id="30" name="Grafik 29">
            <a:extLst>
              <a:ext uri="{FF2B5EF4-FFF2-40B4-BE49-F238E27FC236}">
                <a16:creationId xmlns:a16="http://schemas.microsoft.com/office/drawing/2014/main" id="{26A0016A-3278-4D88-9FB7-C55677A06EB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5348" t="42244" r="4558" b="40560"/>
          <a:stretch/>
        </p:blipFill>
        <p:spPr>
          <a:xfrm>
            <a:off x="310204" y="304050"/>
            <a:ext cx="1445313" cy="275869"/>
          </a:xfrm>
          <a:prstGeom prst="rect">
            <a:avLst/>
          </a:prstGeom>
        </p:spPr>
      </p:pic>
      <p:sp>
        <p:nvSpPr>
          <p:cNvPr id="31" name="Titel 5">
            <a:extLst>
              <a:ext uri="{FF2B5EF4-FFF2-40B4-BE49-F238E27FC236}">
                <a16:creationId xmlns:a16="http://schemas.microsoft.com/office/drawing/2014/main" id="{7400E407-FDA8-4EE9-AD8B-DCA4B8D163A3}"/>
              </a:ext>
            </a:extLst>
          </p:cNvPr>
          <p:cNvSpPr>
            <a:spLocks noGrp="1"/>
          </p:cNvSpPr>
          <p:nvPr>
            <p:ph type="title" hasCustomPrompt="1"/>
          </p:nvPr>
        </p:nvSpPr>
        <p:spPr>
          <a:xfrm>
            <a:off x="347257" y="2755721"/>
            <a:ext cx="3504663" cy="673279"/>
          </a:xfrm>
        </p:spPr>
        <p:txBody>
          <a:bodyPr>
            <a:normAutofit/>
          </a:bodyPr>
          <a:lstStyle>
            <a:lvl1pPr marL="0" algn="l" defTabSz="914400" rtl="0" eaLnBrk="1" latinLnBrk="0" hangingPunct="1">
              <a:lnSpc>
                <a:spcPct val="90000"/>
              </a:lnSpc>
              <a:spcBef>
                <a:spcPct val="0"/>
              </a:spcBef>
              <a:buNone/>
              <a:defRPr lang="de-AT" sz="2800" b="0" kern="1200" dirty="0">
                <a:solidFill>
                  <a:srgbClr val="F5F5F3"/>
                </a:solidFill>
                <a:latin typeface="Inria Serif Bold" pitchFamily="2" charset="0"/>
                <a:ea typeface="+mj-ea"/>
                <a:cs typeface="+mj-cs"/>
              </a:defRPr>
            </a:lvl1pPr>
          </a:lstStyle>
          <a:p>
            <a:r>
              <a:rPr lang="de-DE" dirty="0"/>
              <a:t>Überschrift</a:t>
            </a:r>
            <a:endParaRPr lang="de-AT" dirty="0"/>
          </a:p>
        </p:txBody>
      </p:sp>
    </p:spTree>
    <p:extLst>
      <p:ext uri="{BB962C8B-B14F-4D97-AF65-F5344CB8AC3E}">
        <p14:creationId xmlns:p14="http://schemas.microsoft.com/office/powerpoint/2010/main" val="4039743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Überschrift">
    <p:spTree>
      <p:nvGrpSpPr>
        <p:cNvPr id="1" name=""/>
        <p:cNvGrpSpPr/>
        <p:nvPr/>
      </p:nvGrpSpPr>
      <p:grpSpPr>
        <a:xfrm>
          <a:off x="0" y="0"/>
          <a:ext cx="0" cy="0"/>
          <a:chOff x="0" y="0"/>
          <a:chExt cx="0" cy="0"/>
        </a:xfrm>
      </p:grpSpPr>
      <p:pic>
        <p:nvPicPr>
          <p:cNvPr id="10" name="Grafi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80312" y="6410784"/>
            <a:ext cx="1296144" cy="282579"/>
          </a:xfrm>
          <a:prstGeom prst="rect">
            <a:avLst/>
          </a:prstGeom>
        </p:spPr>
      </p:pic>
      <p:sp>
        <p:nvSpPr>
          <p:cNvPr id="16" name="Rechteck 15"/>
          <p:cNvSpPr/>
          <p:nvPr userDrawn="1"/>
        </p:nvSpPr>
        <p:spPr>
          <a:xfrm>
            <a:off x="0" y="4006996"/>
            <a:ext cx="9144000" cy="1176817"/>
          </a:xfrm>
          <a:prstGeom prst="rect">
            <a:avLst/>
          </a:prstGeom>
          <a:solidFill>
            <a:srgbClr val="E6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noFill/>
              </a:rPr>
              <a:t> q</a:t>
            </a:r>
          </a:p>
        </p:txBody>
      </p:sp>
      <p:sp>
        <p:nvSpPr>
          <p:cNvPr id="4" name="Inhaltsplatzhalter 3"/>
          <p:cNvSpPr>
            <a:spLocks noGrp="1"/>
          </p:cNvSpPr>
          <p:nvPr>
            <p:ph sz="quarter" idx="11" hasCustomPrompt="1"/>
          </p:nvPr>
        </p:nvSpPr>
        <p:spPr>
          <a:xfrm>
            <a:off x="250825" y="2924175"/>
            <a:ext cx="5353021" cy="865188"/>
          </a:xfrm>
        </p:spPr>
        <p:txBody>
          <a:bodyPr anchor="b">
            <a:noAutofit/>
          </a:bodyPr>
          <a:lstStyle>
            <a:lvl1pPr marL="0" indent="0">
              <a:buNone/>
              <a:defRPr sz="3000">
                <a:solidFill>
                  <a:schemeClr val="bg1"/>
                </a:solidFill>
                <a:latin typeface="Oswald Regular" panose="02000503000000000000" pitchFamily="2" charset="0"/>
              </a:defRPr>
            </a:lvl1pPr>
            <a:lvl2pPr>
              <a:defRPr sz="3000">
                <a:solidFill>
                  <a:schemeClr val="bg1"/>
                </a:solidFill>
                <a:latin typeface="Oswald" panose="02000503000000000000" pitchFamily="2" charset="0"/>
              </a:defRPr>
            </a:lvl2pPr>
            <a:lvl3pPr>
              <a:defRPr sz="3000">
                <a:solidFill>
                  <a:schemeClr val="bg1"/>
                </a:solidFill>
                <a:latin typeface="Oswald" panose="02000503000000000000" pitchFamily="2" charset="0"/>
              </a:defRPr>
            </a:lvl3pPr>
            <a:lvl4pPr>
              <a:defRPr sz="3000">
                <a:solidFill>
                  <a:schemeClr val="bg1"/>
                </a:solidFill>
                <a:latin typeface="Oswald" panose="02000503000000000000" pitchFamily="2" charset="0"/>
              </a:defRPr>
            </a:lvl4pPr>
            <a:lvl5pPr>
              <a:defRPr sz="3000">
                <a:solidFill>
                  <a:schemeClr val="bg1"/>
                </a:solidFill>
                <a:latin typeface="Oswald" panose="02000503000000000000" pitchFamily="2" charset="0"/>
              </a:defRPr>
            </a:lvl5pPr>
          </a:lstStyle>
          <a:p>
            <a:pPr lvl="0"/>
            <a:r>
              <a:rPr lang="de-DE" dirty="0"/>
              <a:t>ÜBERSCHRIFT</a:t>
            </a:r>
          </a:p>
        </p:txBody>
      </p:sp>
      <p:sp>
        <p:nvSpPr>
          <p:cNvPr id="7" name="Rechteck 6">
            <a:extLst>
              <a:ext uri="{FF2B5EF4-FFF2-40B4-BE49-F238E27FC236}">
                <a16:creationId xmlns:a16="http://schemas.microsoft.com/office/drawing/2014/main" id="{79677AF2-0C83-45D2-99EF-E04D33104808}"/>
              </a:ext>
            </a:extLst>
          </p:cNvPr>
          <p:cNvSpPr/>
          <p:nvPr userDrawn="1"/>
        </p:nvSpPr>
        <p:spPr>
          <a:xfrm>
            <a:off x="0" y="-20539"/>
            <a:ext cx="9252520" cy="4142749"/>
          </a:xfrm>
          <a:prstGeom prst="rect">
            <a:avLst/>
          </a:prstGeom>
          <a:solidFill>
            <a:srgbClr val="1310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ctr"/>
            <a:endParaRPr lang="de-DE" sz="2000" dirty="0">
              <a:latin typeface="Oswald Regular" panose="02000503000000000000" pitchFamily="2" charset="0"/>
            </a:endParaRPr>
          </a:p>
        </p:txBody>
      </p:sp>
      <p:sp>
        <p:nvSpPr>
          <p:cNvPr id="8" name="Titel 2">
            <a:extLst>
              <a:ext uri="{FF2B5EF4-FFF2-40B4-BE49-F238E27FC236}">
                <a16:creationId xmlns:a16="http://schemas.microsoft.com/office/drawing/2014/main" id="{4513EA56-34E6-4A68-A5F9-FED019A849A8}"/>
              </a:ext>
            </a:extLst>
          </p:cNvPr>
          <p:cNvSpPr>
            <a:spLocks noGrp="1"/>
          </p:cNvSpPr>
          <p:nvPr>
            <p:ph type="title" hasCustomPrompt="1"/>
          </p:nvPr>
        </p:nvSpPr>
        <p:spPr>
          <a:xfrm>
            <a:off x="250825" y="3262878"/>
            <a:ext cx="8569648" cy="635302"/>
          </a:xfrm>
        </p:spPr>
        <p:txBody>
          <a:bodyPr wrap="square" anchor="b">
            <a:spAutoFit/>
          </a:bodyPr>
          <a:lstStyle>
            <a:lvl1pPr algn="l">
              <a:lnSpc>
                <a:spcPct val="120000"/>
              </a:lnSpc>
              <a:defRPr sz="3200" b="0" cap="none" baseline="0">
                <a:solidFill>
                  <a:schemeClr val="bg1"/>
                </a:solidFill>
                <a:latin typeface="Inria Serif"/>
              </a:defRPr>
            </a:lvl1pPr>
          </a:lstStyle>
          <a:p>
            <a:r>
              <a:rPr lang="de-DE" dirty="0"/>
              <a:t>Überschrift</a:t>
            </a:r>
          </a:p>
        </p:txBody>
      </p:sp>
    </p:spTree>
    <p:extLst>
      <p:ext uri="{BB962C8B-B14F-4D97-AF65-F5344CB8AC3E}">
        <p14:creationId xmlns:p14="http://schemas.microsoft.com/office/powerpoint/2010/main" val="1094847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Überschrift mit Bild">
    <p:spTree>
      <p:nvGrpSpPr>
        <p:cNvPr id="1" name=""/>
        <p:cNvGrpSpPr/>
        <p:nvPr/>
      </p:nvGrpSpPr>
      <p:grpSpPr>
        <a:xfrm>
          <a:off x="0" y="0"/>
          <a:ext cx="0" cy="0"/>
          <a:chOff x="0" y="0"/>
          <a:chExt cx="0" cy="0"/>
        </a:xfrm>
      </p:grpSpPr>
      <p:pic>
        <p:nvPicPr>
          <p:cNvPr id="9" name="Bildplatzhalter 4">
            <a:extLst>
              <a:ext uri="{FF2B5EF4-FFF2-40B4-BE49-F238E27FC236}">
                <a16:creationId xmlns:a16="http://schemas.microsoft.com/office/drawing/2014/main" id="{85C35E33-B238-4358-ACDC-D2E04E17D3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2596" t="32831" r="809" b="2302"/>
          <a:stretch/>
        </p:blipFill>
        <p:spPr>
          <a:xfrm>
            <a:off x="-1216735" y="-3"/>
            <a:ext cx="5703012" cy="6858001"/>
          </a:xfrm>
          <a:prstGeom prst="rect">
            <a:avLst/>
          </a:prstGeom>
        </p:spPr>
      </p:pic>
      <p:sp>
        <p:nvSpPr>
          <p:cNvPr id="8" name="Rechteck 7">
            <a:extLst>
              <a:ext uri="{FF2B5EF4-FFF2-40B4-BE49-F238E27FC236}">
                <a16:creationId xmlns:a16="http://schemas.microsoft.com/office/drawing/2014/main" id="{7D344A28-2B08-4900-89D7-27A6FFC1342F}"/>
              </a:ext>
            </a:extLst>
          </p:cNvPr>
          <p:cNvSpPr/>
          <p:nvPr userDrawn="1"/>
        </p:nvSpPr>
        <p:spPr>
          <a:xfrm>
            <a:off x="4486277" y="0"/>
            <a:ext cx="4657724" cy="6857998"/>
          </a:xfrm>
          <a:prstGeom prst="rect">
            <a:avLst/>
          </a:prstGeom>
          <a:solidFill>
            <a:schemeClr val="tx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Titel 5">
            <a:extLst>
              <a:ext uri="{FF2B5EF4-FFF2-40B4-BE49-F238E27FC236}">
                <a16:creationId xmlns:a16="http://schemas.microsoft.com/office/drawing/2014/main" id="{1574D8C4-49C8-4B96-8EEA-4FB8B70DBA0B}"/>
              </a:ext>
            </a:extLst>
          </p:cNvPr>
          <p:cNvSpPr>
            <a:spLocks noGrp="1"/>
          </p:cNvSpPr>
          <p:nvPr>
            <p:ph type="title" hasCustomPrompt="1"/>
          </p:nvPr>
        </p:nvSpPr>
        <p:spPr>
          <a:xfrm>
            <a:off x="4932040" y="3396205"/>
            <a:ext cx="3744416" cy="713234"/>
          </a:xfrm>
        </p:spPr>
        <p:txBody>
          <a:bodyPr>
            <a:normAutofit/>
          </a:bodyPr>
          <a:lstStyle>
            <a:lvl1pPr marL="0" algn="l" defTabSz="914400" rtl="0" eaLnBrk="1" latinLnBrk="0" hangingPunct="1">
              <a:spcBef>
                <a:spcPct val="0"/>
              </a:spcBef>
              <a:buNone/>
              <a:defRPr lang="de-AT" sz="2800" b="0" kern="1200" dirty="0">
                <a:solidFill>
                  <a:schemeClr val="bg2"/>
                </a:solidFill>
                <a:latin typeface="Inria Serif Bold" pitchFamily="2" charset="0"/>
                <a:ea typeface="+mj-ea"/>
                <a:cs typeface="+mj-cs"/>
              </a:defRPr>
            </a:lvl1pPr>
          </a:lstStyle>
          <a:p>
            <a:r>
              <a:rPr lang="de-DE" dirty="0"/>
              <a:t>Überschrift</a:t>
            </a:r>
            <a:endParaRPr lang="de-AT" dirty="0"/>
          </a:p>
        </p:txBody>
      </p:sp>
      <p:pic>
        <p:nvPicPr>
          <p:cNvPr id="5" name="Grafik 4">
            <a:extLst>
              <a:ext uri="{FF2B5EF4-FFF2-40B4-BE49-F238E27FC236}">
                <a16:creationId xmlns:a16="http://schemas.microsoft.com/office/drawing/2014/main" id="{9873509B-356B-4EE3-BCCF-95EBBF584F5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48" t="42244" r="4558" b="40560"/>
          <a:stretch/>
        </p:blipFill>
        <p:spPr>
          <a:xfrm>
            <a:off x="7904715" y="6525345"/>
            <a:ext cx="1131781" cy="216024"/>
          </a:xfrm>
          <a:prstGeom prst="rect">
            <a:avLst/>
          </a:prstGeom>
        </p:spPr>
      </p:pic>
    </p:spTree>
    <p:extLst>
      <p:ext uri="{BB962C8B-B14F-4D97-AF65-F5344CB8AC3E}">
        <p14:creationId xmlns:p14="http://schemas.microsoft.com/office/powerpoint/2010/main" val="2007673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Überschrift">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6556D1B6-33F2-4ECB-9DCC-D39D8EEA2B83}"/>
              </a:ext>
            </a:extLst>
          </p:cNvPr>
          <p:cNvSpPr/>
          <p:nvPr userDrawn="1"/>
        </p:nvSpPr>
        <p:spPr>
          <a:xfrm>
            <a:off x="0" y="-1"/>
            <a:ext cx="9144000" cy="98072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4" name="Titel 5">
            <a:extLst>
              <a:ext uri="{FF2B5EF4-FFF2-40B4-BE49-F238E27FC236}">
                <a16:creationId xmlns:a16="http://schemas.microsoft.com/office/drawing/2014/main" id="{54667D2C-953B-4935-BE86-0ADF5F39963C}"/>
              </a:ext>
            </a:extLst>
          </p:cNvPr>
          <p:cNvSpPr>
            <a:spLocks noGrp="1"/>
          </p:cNvSpPr>
          <p:nvPr>
            <p:ph type="title" hasCustomPrompt="1"/>
          </p:nvPr>
        </p:nvSpPr>
        <p:spPr>
          <a:xfrm>
            <a:off x="405780" y="116632"/>
            <a:ext cx="6110436" cy="713234"/>
          </a:xfrm>
        </p:spPr>
        <p:txBody>
          <a:bodyPr>
            <a:normAutofit/>
          </a:bodyPr>
          <a:lstStyle>
            <a:lvl1pPr marL="0" algn="l" defTabSz="914400" rtl="0" eaLnBrk="1" latinLnBrk="0" hangingPunct="1">
              <a:spcBef>
                <a:spcPct val="0"/>
              </a:spcBef>
              <a:buNone/>
              <a:defRPr lang="de-AT" sz="2200" b="0" kern="1200" dirty="0">
                <a:solidFill>
                  <a:schemeClr val="bg2"/>
                </a:solidFill>
                <a:latin typeface="Inria Serif Bold" pitchFamily="2" charset="0"/>
                <a:ea typeface="+mj-ea"/>
                <a:cs typeface="+mj-cs"/>
              </a:defRPr>
            </a:lvl1pPr>
          </a:lstStyle>
          <a:p>
            <a:r>
              <a:rPr lang="de-DE" dirty="0"/>
              <a:t>Überschrift</a:t>
            </a:r>
            <a:endParaRPr lang="de-AT" dirty="0"/>
          </a:p>
        </p:txBody>
      </p:sp>
      <p:pic>
        <p:nvPicPr>
          <p:cNvPr id="7" name="Grafik 6">
            <a:extLst>
              <a:ext uri="{FF2B5EF4-FFF2-40B4-BE49-F238E27FC236}">
                <a16:creationId xmlns:a16="http://schemas.microsoft.com/office/drawing/2014/main" id="{9A27617B-F10D-4861-9186-0358F0B9C5E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348" t="42244" r="4558" b="40560"/>
          <a:stretch/>
        </p:blipFill>
        <p:spPr>
          <a:xfrm>
            <a:off x="7303151" y="344819"/>
            <a:ext cx="1445313" cy="275869"/>
          </a:xfrm>
          <a:prstGeom prst="rect">
            <a:avLst/>
          </a:prstGeom>
        </p:spPr>
      </p:pic>
    </p:spTree>
    <p:extLst>
      <p:ext uri="{BB962C8B-B14F-4D97-AF65-F5344CB8AC3E}">
        <p14:creationId xmlns:p14="http://schemas.microsoft.com/office/powerpoint/2010/main" val="3304984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Nur Überschrift">
    <p:spTree>
      <p:nvGrpSpPr>
        <p:cNvPr id="1" name=""/>
        <p:cNvGrpSpPr/>
        <p:nvPr/>
      </p:nvGrpSpPr>
      <p:grpSpPr>
        <a:xfrm>
          <a:off x="0" y="0"/>
          <a:ext cx="0" cy="0"/>
          <a:chOff x="0" y="0"/>
          <a:chExt cx="0" cy="0"/>
        </a:xfrm>
      </p:grpSpPr>
      <p:sp>
        <p:nvSpPr>
          <p:cNvPr id="6" name="Rechteck 5"/>
          <p:cNvSpPr/>
          <p:nvPr userDrawn="1"/>
        </p:nvSpPr>
        <p:spPr>
          <a:xfrm>
            <a:off x="0" y="6002679"/>
            <a:ext cx="4572000" cy="911019"/>
          </a:xfrm>
          <a:prstGeom prst="rect">
            <a:avLst/>
          </a:prstGeom>
        </p:spPr>
        <p:txBody>
          <a:bodyPr>
            <a:spAutoFit/>
          </a:bodyPr>
          <a:lstStyle/>
          <a:p>
            <a:pPr marL="0" marR="0" indent="0" defTabSz="914400" rtl="0" eaLnBrk="1" fontAlgn="base" latinLnBrk="0" hangingPunct="1">
              <a:lnSpc>
                <a:spcPct val="95000"/>
              </a:lnSpc>
              <a:spcBef>
                <a:spcPct val="0"/>
              </a:spcBef>
              <a:spcAft>
                <a:spcPct val="0"/>
              </a:spcAft>
              <a:buClrTx/>
              <a:buSzTx/>
              <a:buFontTx/>
              <a:buNone/>
              <a:tabLst/>
            </a:pPr>
            <a:r>
              <a:rPr lang="de-AT" sz="800" kern="1200" noProof="0" dirty="0">
                <a:solidFill>
                  <a:schemeClr val="tx1"/>
                </a:solidFill>
                <a:latin typeface="Lato" panose="020B0604020202020204" charset="0"/>
                <a:ea typeface="Lato" panose="020B0604020202020204" charset="0"/>
                <a:cs typeface="Lato" panose="020B0604020202020204" charset="0"/>
              </a:rPr>
              <a:t>Der </a:t>
            </a:r>
            <a:r>
              <a:rPr lang="de-AT" sz="800" b="1" kern="1200" noProof="0" dirty="0">
                <a:solidFill>
                  <a:schemeClr val="tx1"/>
                </a:solidFill>
                <a:latin typeface="Lato" panose="020B0604020202020204" charset="0"/>
                <a:ea typeface="Lato" panose="020B0604020202020204" charset="0"/>
                <a:cs typeface="Lato" panose="020B0604020202020204" charset="0"/>
              </a:rPr>
              <a:t>Net Promoter Score </a:t>
            </a:r>
            <a:r>
              <a:rPr lang="de-AT" sz="800" kern="1200" noProof="0" dirty="0">
                <a:solidFill>
                  <a:schemeClr val="tx1"/>
                </a:solidFill>
                <a:latin typeface="Lato" panose="020B0604020202020204" charset="0"/>
                <a:ea typeface="Lato" panose="020B0604020202020204" charset="0"/>
                <a:cs typeface="Lato" panose="020B0604020202020204" charset="0"/>
              </a:rPr>
              <a:t>dient als Kennzahl, die unmittelbar die Bereitschaft zur Weiterempfehlung und mittelbar die Kundenzufriedenheit und -loyalität misst. </a:t>
            </a:r>
          </a:p>
          <a:p>
            <a:pPr marL="0" marR="0" indent="0" defTabSz="914400" rtl="0" eaLnBrk="1" fontAlgn="base" latinLnBrk="0" hangingPunct="1">
              <a:lnSpc>
                <a:spcPct val="95000"/>
              </a:lnSpc>
              <a:spcBef>
                <a:spcPct val="0"/>
              </a:spcBef>
              <a:spcAft>
                <a:spcPct val="0"/>
              </a:spcAft>
              <a:buClrTx/>
              <a:buSzTx/>
              <a:buFontTx/>
              <a:buNone/>
              <a:tabLst/>
            </a:pPr>
            <a:endParaRPr lang="de-AT" sz="800" kern="1200" noProof="0" dirty="0">
              <a:solidFill>
                <a:schemeClr val="tx1"/>
              </a:solidFill>
              <a:latin typeface="Lato" panose="020B0604020202020204" charset="0"/>
              <a:ea typeface="Lato" panose="020B0604020202020204" charset="0"/>
              <a:cs typeface="Lato" panose="020B0604020202020204" charset="0"/>
            </a:endParaRPr>
          </a:p>
          <a:p>
            <a:pPr marL="0" marR="0" indent="0" defTabSz="914400" rtl="0" eaLnBrk="1" fontAlgn="base" latinLnBrk="0" hangingPunct="1">
              <a:lnSpc>
                <a:spcPct val="95000"/>
              </a:lnSpc>
              <a:spcBef>
                <a:spcPct val="0"/>
              </a:spcBef>
              <a:spcAft>
                <a:spcPct val="0"/>
              </a:spcAft>
              <a:buClrTx/>
              <a:buSzTx/>
              <a:buFontTx/>
              <a:buNone/>
              <a:tabLst/>
            </a:pPr>
            <a:r>
              <a:rPr lang="de-AT" sz="800" b="1" kern="1200" noProof="0" dirty="0" err="1">
                <a:solidFill>
                  <a:schemeClr val="tx1"/>
                </a:solidFill>
                <a:latin typeface="Lato" panose="020B0604020202020204" charset="0"/>
                <a:ea typeface="Lato" panose="020B0604020202020204" charset="0"/>
                <a:cs typeface="Lato" panose="020B0604020202020204" charset="0"/>
              </a:rPr>
              <a:t>Berechung</a:t>
            </a:r>
            <a:r>
              <a:rPr lang="de-AT" sz="800" b="1" kern="1200" noProof="0" dirty="0">
                <a:solidFill>
                  <a:schemeClr val="tx1"/>
                </a:solidFill>
                <a:latin typeface="Lato" panose="020B0604020202020204" charset="0"/>
                <a:ea typeface="Lato" panose="020B0604020202020204" charset="0"/>
                <a:cs typeface="Lato" panose="020B0604020202020204" charset="0"/>
              </a:rPr>
              <a:t>:</a:t>
            </a:r>
            <a:r>
              <a:rPr lang="de-AT" sz="800" kern="1200" noProof="0" dirty="0">
                <a:solidFill>
                  <a:schemeClr val="tx1"/>
                </a:solidFill>
                <a:latin typeface="Lato" panose="020B0604020202020204" charset="0"/>
                <a:ea typeface="Lato" panose="020B0604020202020204" charset="0"/>
                <a:cs typeface="Lato" panose="020B0604020202020204" charset="0"/>
              </a:rPr>
              <a:t> Promotoren (%-Anteil 'sehr sicher') - Kritiker (%-Anteile der schlechteren Skalenhälfte) </a:t>
            </a:r>
          </a:p>
          <a:p>
            <a:pPr marL="0" marR="0" indent="0" defTabSz="914400" rtl="0" eaLnBrk="1" fontAlgn="base" latinLnBrk="0" hangingPunct="1">
              <a:lnSpc>
                <a:spcPct val="95000"/>
              </a:lnSpc>
              <a:spcBef>
                <a:spcPct val="0"/>
              </a:spcBef>
              <a:spcAft>
                <a:spcPct val="0"/>
              </a:spcAft>
              <a:buClrTx/>
              <a:buSzTx/>
              <a:buFontTx/>
              <a:buNone/>
              <a:tabLst/>
            </a:pPr>
            <a:endParaRPr lang="de-AT" sz="800" b="1" kern="1200" noProof="0" dirty="0">
              <a:solidFill>
                <a:schemeClr val="tx1"/>
              </a:solidFill>
              <a:latin typeface="Lato" panose="020B0604020202020204" charset="0"/>
              <a:ea typeface="Lato" panose="020B0604020202020204" charset="0"/>
              <a:cs typeface="Lato" panose="020B0604020202020204" charset="0"/>
            </a:endParaRPr>
          </a:p>
          <a:p>
            <a:pPr marL="0" marR="0" indent="0" defTabSz="914400" rtl="0" eaLnBrk="1" fontAlgn="base" latinLnBrk="0" hangingPunct="1">
              <a:lnSpc>
                <a:spcPct val="95000"/>
              </a:lnSpc>
              <a:spcBef>
                <a:spcPct val="0"/>
              </a:spcBef>
              <a:spcAft>
                <a:spcPct val="0"/>
              </a:spcAft>
              <a:buClrTx/>
              <a:buSzTx/>
              <a:buFontTx/>
              <a:buNone/>
              <a:tabLst/>
            </a:pPr>
            <a:r>
              <a:rPr lang="de-AT" sz="800" b="1" kern="1200" noProof="0" dirty="0">
                <a:solidFill>
                  <a:schemeClr val="tx1"/>
                </a:solidFill>
                <a:latin typeface="Lato" panose="020B0604020202020204" charset="0"/>
                <a:ea typeface="Lato" panose="020B0604020202020204" charset="0"/>
                <a:cs typeface="Lato" panose="020B0604020202020204" charset="0"/>
              </a:rPr>
              <a:t>Ergebnisskala:</a:t>
            </a:r>
            <a:r>
              <a:rPr lang="de-AT" sz="800" kern="1200" noProof="0" dirty="0">
                <a:solidFill>
                  <a:schemeClr val="tx1"/>
                </a:solidFill>
                <a:latin typeface="Lato" panose="020B0604020202020204" charset="0"/>
                <a:ea typeface="Lato" panose="020B0604020202020204" charset="0"/>
                <a:cs typeface="Lato" panose="020B0604020202020204" charset="0"/>
              </a:rPr>
              <a:t> +100 bis -100 | Je höher der Promoter Score umso besser.</a:t>
            </a:r>
            <a:endParaRPr lang="de-DE" sz="800" kern="1200" noProof="0" dirty="0">
              <a:solidFill>
                <a:schemeClr val="tx1"/>
              </a:solidFill>
              <a:latin typeface="Lato" panose="020B0604020202020204" charset="0"/>
              <a:ea typeface="Lato" panose="020B0604020202020204" charset="0"/>
              <a:cs typeface="Lato" panose="020B0604020202020204" charset="0"/>
            </a:endParaRPr>
          </a:p>
        </p:txBody>
      </p:sp>
      <p:sp>
        <p:nvSpPr>
          <p:cNvPr id="11" name="Rechteck 10">
            <a:extLst>
              <a:ext uri="{FF2B5EF4-FFF2-40B4-BE49-F238E27FC236}">
                <a16:creationId xmlns:a16="http://schemas.microsoft.com/office/drawing/2014/main" id="{B08C7762-2D73-4B2E-A198-2E64193543A9}"/>
              </a:ext>
            </a:extLst>
          </p:cNvPr>
          <p:cNvSpPr/>
          <p:nvPr userDrawn="1"/>
        </p:nvSpPr>
        <p:spPr>
          <a:xfrm>
            <a:off x="0" y="-1"/>
            <a:ext cx="9144000" cy="98072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2" name="Titel 5">
            <a:extLst>
              <a:ext uri="{FF2B5EF4-FFF2-40B4-BE49-F238E27FC236}">
                <a16:creationId xmlns:a16="http://schemas.microsoft.com/office/drawing/2014/main" id="{898C79BA-BF0D-417C-8C7F-0372C4B82CD2}"/>
              </a:ext>
            </a:extLst>
          </p:cNvPr>
          <p:cNvSpPr>
            <a:spLocks noGrp="1"/>
          </p:cNvSpPr>
          <p:nvPr>
            <p:ph type="title" hasCustomPrompt="1"/>
          </p:nvPr>
        </p:nvSpPr>
        <p:spPr>
          <a:xfrm>
            <a:off x="405780" y="116632"/>
            <a:ext cx="6110436" cy="713234"/>
          </a:xfrm>
        </p:spPr>
        <p:txBody>
          <a:bodyPr>
            <a:normAutofit/>
          </a:bodyPr>
          <a:lstStyle>
            <a:lvl1pPr marL="0" algn="l" defTabSz="914400" rtl="0" eaLnBrk="1" latinLnBrk="0" hangingPunct="1">
              <a:spcBef>
                <a:spcPct val="0"/>
              </a:spcBef>
              <a:buNone/>
              <a:defRPr lang="de-AT" sz="2200" b="0" kern="1200" dirty="0">
                <a:solidFill>
                  <a:schemeClr val="bg2"/>
                </a:solidFill>
                <a:latin typeface="Inria Serif Bold" pitchFamily="2" charset="0"/>
                <a:ea typeface="+mj-ea"/>
                <a:cs typeface="+mj-cs"/>
              </a:defRPr>
            </a:lvl1pPr>
          </a:lstStyle>
          <a:p>
            <a:r>
              <a:rPr lang="de-DE" dirty="0"/>
              <a:t>Überschrift</a:t>
            </a:r>
            <a:endParaRPr lang="de-AT" dirty="0"/>
          </a:p>
        </p:txBody>
      </p:sp>
      <p:pic>
        <p:nvPicPr>
          <p:cNvPr id="13" name="Grafik 12">
            <a:extLst>
              <a:ext uri="{FF2B5EF4-FFF2-40B4-BE49-F238E27FC236}">
                <a16:creationId xmlns:a16="http://schemas.microsoft.com/office/drawing/2014/main" id="{55C89B5B-A291-4E15-BCDB-5DE6B1E845C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348" t="42244" r="4558" b="40560"/>
          <a:stretch/>
        </p:blipFill>
        <p:spPr>
          <a:xfrm>
            <a:off x="7303151" y="344819"/>
            <a:ext cx="1445313" cy="275869"/>
          </a:xfrm>
          <a:prstGeom prst="rect">
            <a:avLst/>
          </a:prstGeom>
        </p:spPr>
      </p:pic>
    </p:spTree>
    <p:extLst>
      <p:ext uri="{BB962C8B-B14F-4D97-AF65-F5344CB8AC3E}">
        <p14:creationId xmlns:p14="http://schemas.microsoft.com/office/powerpoint/2010/main" val="2906247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Überschrift Zufriedenheit">
    <p:spTree>
      <p:nvGrpSpPr>
        <p:cNvPr id="1" name=""/>
        <p:cNvGrpSpPr/>
        <p:nvPr/>
      </p:nvGrpSpPr>
      <p:grpSpPr>
        <a:xfrm>
          <a:off x="0" y="0"/>
          <a:ext cx="0" cy="0"/>
          <a:chOff x="0" y="0"/>
          <a:chExt cx="0" cy="0"/>
        </a:xfrm>
      </p:grpSpPr>
      <p:sp>
        <p:nvSpPr>
          <p:cNvPr id="6" name="Textfeld 5"/>
          <p:cNvSpPr txBox="1"/>
          <p:nvPr userDrawn="1"/>
        </p:nvSpPr>
        <p:spPr bwMode="auto">
          <a:xfrm>
            <a:off x="7177270" y="6604294"/>
            <a:ext cx="1979712" cy="326243"/>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fontAlgn="base">
              <a:lnSpc>
                <a:spcPct val="95000"/>
              </a:lnSpc>
              <a:spcBef>
                <a:spcPct val="0"/>
              </a:spcBef>
              <a:spcAft>
                <a:spcPct val="0"/>
              </a:spcAft>
            </a:pPr>
            <a:r>
              <a:rPr lang="de-DE" sz="800" b="1" dirty="0">
                <a:solidFill>
                  <a:srgbClr val="000000"/>
                </a:solidFill>
                <a:latin typeface="Lato" panose="020B0604020202020204" charset="0"/>
                <a:ea typeface="Lato" panose="020B0604020202020204" charset="0"/>
                <a:cs typeface="Lato" panose="020B0604020202020204" charset="0"/>
              </a:rPr>
              <a:t>Skala:</a:t>
            </a:r>
            <a:r>
              <a:rPr lang="de-DE" sz="800" dirty="0">
                <a:solidFill>
                  <a:srgbClr val="000000"/>
                </a:solidFill>
                <a:latin typeface="Lato" panose="020B0604020202020204" charset="0"/>
                <a:ea typeface="Lato" panose="020B0604020202020204" charset="0"/>
                <a:cs typeface="Lato" panose="020B0604020202020204" charset="0"/>
              </a:rPr>
              <a:t> 1= äußerst begeistert | 6=eher enttäuscht</a:t>
            </a:r>
          </a:p>
        </p:txBody>
      </p:sp>
      <p:sp>
        <p:nvSpPr>
          <p:cNvPr id="14" name="Rechteck 13">
            <a:extLst>
              <a:ext uri="{FF2B5EF4-FFF2-40B4-BE49-F238E27FC236}">
                <a16:creationId xmlns:a16="http://schemas.microsoft.com/office/drawing/2014/main" id="{71391AEF-997C-4A7D-BED5-D69C5FBE9EE1}"/>
              </a:ext>
            </a:extLst>
          </p:cNvPr>
          <p:cNvSpPr/>
          <p:nvPr userDrawn="1"/>
        </p:nvSpPr>
        <p:spPr>
          <a:xfrm>
            <a:off x="0" y="-1"/>
            <a:ext cx="9156982" cy="98072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5" name="Titel 5">
            <a:extLst>
              <a:ext uri="{FF2B5EF4-FFF2-40B4-BE49-F238E27FC236}">
                <a16:creationId xmlns:a16="http://schemas.microsoft.com/office/drawing/2014/main" id="{9FADA652-B9E5-43E8-8CDD-6B73516E3759}"/>
              </a:ext>
            </a:extLst>
          </p:cNvPr>
          <p:cNvSpPr>
            <a:spLocks noGrp="1"/>
          </p:cNvSpPr>
          <p:nvPr>
            <p:ph type="title" hasCustomPrompt="1"/>
          </p:nvPr>
        </p:nvSpPr>
        <p:spPr>
          <a:xfrm>
            <a:off x="405780" y="116632"/>
            <a:ext cx="6110436" cy="713234"/>
          </a:xfrm>
        </p:spPr>
        <p:txBody>
          <a:bodyPr>
            <a:normAutofit/>
          </a:bodyPr>
          <a:lstStyle>
            <a:lvl1pPr marL="0" algn="l" defTabSz="914400" rtl="0" eaLnBrk="1" latinLnBrk="0" hangingPunct="1">
              <a:spcBef>
                <a:spcPct val="0"/>
              </a:spcBef>
              <a:buNone/>
              <a:defRPr lang="de-AT" sz="2200" b="0" kern="1200" dirty="0">
                <a:solidFill>
                  <a:schemeClr val="bg2"/>
                </a:solidFill>
                <a:latin typeface="Inria Serif Bold" pitchFamily="2" charset="0"/>
                <a:ea typeface="+mj-ea"/>
                <a:cs typeface="+mj-cs"/>
              </a:defRPr>
            </a:lvl1pPr>
          </a:lstStyle>
          <a:p>
            <a:r>
              <a:rPr lang="de-DE" dirty="0"/>
              <a:t>Überschrift</a:t>
            </a:r>
            <a:endParaRPr lang="de-AT" dirty="0"/>
          </a:p>
        </p:txBody>
      </p:sp>
      <p:pic>
        <p:nvPicPr>
          <p:cNvPr id="16" name="Grafik 15">
            <a:extLst>
              <a:ext uri="{FF2B5EF4-FFF2-40B4-BE49-F238E27FC236}">
                <a16:creationId xmlns:a16="http://schemas.microsoft.com/office/drawing/2014/main" id="{6C6C54FC-CB80-40DA-AE18-487D720B7A9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348" t="42244" r="4558" b="40560"/>
          <a:stretch/>
        </p:blipFill>
        <p:spPr>
          <a:xfrm>
            <a:off x="7303151" y="344819"/>
            <a:ext cx="1445313" cy="275869"/>
          </a:xfrm>
          <a:prstGeom prst="rect">
            <a:avLst/>
          </a:prstGeom>
        </p:spPr>
      </p:pic>
    </p:spTree>
    <p:extLst>
      <p:ext uri="{BB962C8B-B14F-4D97-AF65-F5344CB8AC3E}">
        <p14:creationId xmlns:p14="http://schemas.microsoft.com/office/powerpoint/2010/main" val="3510678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4" name="Rechteck 3"/>
          <p:cNvSpPr/>
          <p:nvPr userDrawn="1"/>
        </p:nvSpPr>
        <p:spPr>
          <a:xfrm flipH="1">
            <a:off x="0" y="6682549"/>
            <a:ext cx="9144000" cy="202836"/>
          </a:xfrm>
          <a:custGeom>
            <a:avLst/>
            <a:gdLst>
              <a:gd name="connsiteX0" fmla="*/ 0 w 9144000"/>
              <a:gd name="connsiteY0" fmla="*/ 0 h 72008"/>
              <a:gd name="connsiteX1" fmla="*/ 9144000 w 9144000"/>
              <a:gd name="connsiteY1" fmla="*/ 0 h 72008"/>
              <a:gd name="connsiteX2" fmla="*/ 9144000 w 9144000"/>
              <a:gd name="connsiteY2" fmla="*/ 72008 h 72008"/>
              <a:gd name="connsiteX3" fmla="*/ 0 w 9144000"/>
              <a:gd name="connsiteY3" fmla="*/ 72008 h 72008"/>
              <a:gd name="connsiteX4" fmla="*/ 0 w 9144000"/>
              <a:gd name="connsiteY4" fmla="*/ 0 h 72008"/>
              <a:gd name="connsiteX0" fmla="*/ 0 w 9144000"/>
              <a:gd name="connsiteY0" fmla="*/ 744 h 72752"/>
              <a:gd name="connsiteX1" fmla="*/ 650875 w 9144000"/>
              <a:gd name="connsiteY1" fmla="*/ 0 h 72752"/>
              <a:gd name="connsiteX2" fmla="*/ 9144000 w 9144000"/>
              <a:gd name="connsiteY2" fmla="*/ 744 h 72752"/>
              <a:gd name="connsiteX3" fmla="*/ 9144000 w 9144000"/>
              <a:gd name="connsiteY3" fmla="*/ 72752 h 72752"/>
              <a:gd name="connsiteX4" fmla="*/ 0 w 9144000"/>
              <a:gd name="connsiteY4" fmla="*/ 72752 h 72752"/>
              <a:gd name="connsiteX5" fmla="*/ 0 w 9144000"/>
              <a:gd name="connsiteY5" fmla="*/ 744 h 72752"/>
              <a:gd name="connsiteX0" fmla="*/ 0 w 9144000"/>
              <a:gd name="connsiteY0" fmla="*/ 3919 h 75927"/>
              <a:gd name="connsiteX1" fmla="*/ 650875 w 9144000"/>
              <a:gd name="connsiteY1" fmla="*/ 3175 h 75927"/>
              <a:gd name="connsiteX2" fmla="*/ 762000 w 9144000"/>
              <a:gd name="connsiteY2" fmla="*/ 0 h 75927"/>
              <a:gd name="connsiteX3" fmla="*/ 9144000 w 9144000"/>
              <a:gd name="connsiteY3" fmla="*/ 3919 h 75927"/>
              <a:gd name="connsiteX4" fmla="*/ 9144000 w 9144000"/>
              <a:gd name="connsiteY4" fmla="*/ 75927 h 75927"/>
              <a:gd name="connsiteX5" fmla="*/ 0 w 9144000"/>
              <a:gd name="connsiteY5" fmla="*/ 75927 h 75927"/>
              <a:gd name="connsiteX6" fmla="*/ 0 w 9144000"/>
              <a:gd name="connsiteY6" fmla="*/ 3919 h 75927"/>
              <a:gd name="connsiteX0" fmla="*/ 0 w 9144000"/>
              <a:gd name="connsiteY0" fmla="*/ 3919 h 75927"/>
              <a:gd name="connsiteX1" fmla="*/ 530225 w 9144000"/>
              <a:gd name="connsiteY1" fmla="*/ 3176 h 75927"/>
              <a:gd name="connsiteX2" fmla="*/ 650875 w 9144000"/>
              <a:gd name="connsiteY2" fmla="*/ 3175 h 75927"/>
              <a:gd name="connsiteX3" fmla="*/ 762000 w 9144000"/>
              <a:gd name="connsiteY3" fmla="*/ 0 h 75927"/>
              <a:gd name="connsiteX4" fmla="*/ 9144000 w 9144000"/>
              <a:gd name="connsiteY4" fmla="*/ 3919 h 75927"/>
              <a:gd name="connsiteX5" fmla="*/ 9144000 w 9144000"/>
              <a:gd name="connsiteY5" fmla="*/ 75927 h 75927"/>
              <a:gd name="connsiteX6" fmla="*/ 0 w 9144000"/>
              <a:gd name="connsiteY6" fmla="*/ 75927 h 75927"/>
              <a:gd name="connsiteX7" fmla="*/ 0 w 9144000"/>
              <a:gd name="connsiteY7" fmla="*/ 3919 h 75927"/>
              <a:gd name="connsiteX0" fmla="*/ 0 w 9144000"/>
              <a:gd name="connsiteY0" fmla="*/ 80119 h 152127"/>
              <a:gd name="connsiteX1" fmla="*/ 530225 w 9144000"/>
              <a:gd name="connsiteY1" fmla="*/ 79376 h 152127"/>
              <a:gd name="connsiteX2" fmla="*/ 641350 w 9144000"/>
              <a:gd name="connsiteY2" fmla="*/ 0 h 152127"/>
              <a:gd name="connsiteX3" fmla="*/ 762000 w 9144000"/>
              <a:gd name="connsiteY3" fmla="*/ 76200 h 152127"/>
              <a:gd name="connsiteX4" fmla="*/ 9144000 w 9144000"/>
              <a:gd name="connsiteY4" fmla="*/ 80119 h 152127"/>
              <a:gd name="connsiteX5" fmla="*/ 9144000 w 9144000"/>
              <a:gd name="connsiteY5" fmla="*/ 152127 h 152127"/>
              <a:gd name="connsiteX6" fmla="*/ 0 w 9144000"/>
              <a:gd name="connsiteY6" fmla="*/ 152127 h 152127"/>
              <a:gd name="connsiteX7" fmla="*/ 0 w 9144000"/>
              <a:gd name="connsiteY7" fmla="*/ 80119 h 152127"/>
              <a:gd name="connsiteX0" fmla="*/ 0 w 9144000"/>
              <a:gd name="connsiteY0" fmla="*/ 80119 h 152127"/>
              <a:gd name="connsiteX1" fmla="*/ 568325 w 9144000"/>
              <a:gd name="connsiteY1" fmla="*/ 79376 h 152127"/>
              <a:gd name="connsiteX2" fmla="*/ 641350 w 9144000"/>
              <a:gd name="connsiteY2" fmla="*/ 0 h 152127"/>
              <a:gd name="connsiteX3" fmla="*/ 762000 w 9144000"/>
              <a:gd name="connsiteY3" fmla="*/ 76200 h 152127"/>
              <a:gd name="connsiteX4" fmla="*/ 9144000 w 9144000"/>
              <a:gd name="connsiteY4" fmla="*/ 80119 h 152127"/>
              <a:gd name="connsiteX5" fmla="*/ 9144000 w 9144000"/>
              <a:gd name="connsiteY5" fmla="*/ 152127 h 152127"/>
              <a:gd name="connsiteX6" fmla="*/ 0 w 9144000"/>
              <a:gd name="connsiteY6" fmla="*/ 152127 h 152127"/>
              <a:gd name="connsiteX7" fmla="*/ 0 w 9144000"/>
              <a:gd name="connsiteY7" fmla="*/ 80119 h 152127"/>
              <a:gd name="connsiteX0" fmla="*/ 0 w 9144000"/>
              <a:gd name="connsiteY0" fmla="*/ 80119 h 152127"/>
              <a:gd name="connsiteX1" fmla="*/ 568325 w 9144000"/>
              <a:gd name="connsiteY1" fmla="*/ 79376 h 152127"/>
              <a:gd name="connsiteX2" fmla="*/ 641350 w 9144000"/>
              <a:gd name="connsiteY2" fmla="*/ 0 h 152127"/>
              <a:gd name="connsiteX3" fmla="*/ 714375 w 9144000"/>
              <a:gd name="connsiteY3" fmla="*/ 76200 h 152127"/>
              <a:gd name="connsiteX4" fmla="*/ 9144000 w 9144000"/>
              <a:gd name="connsiteY4" fmla="*/ 80119 h 152127"/>
              <a:gd name="connsiteX5" fmla="*/ 9144000 w 9144000"/>
              <a:gd name="connsiteY5" fmla="*/ 152127 h 152127"/>
              <a:gd name="connsiteX6" fmla="*/ 0 w 9144000"/>
              <a:gd name="connsiteY6" fmla="*/ 152127 h 152127"/>
              <a:gd name="connsiteX7" fmla="*/ 0 w 9144000"/>
              <a:gd name="connsiteY7" fmla="*/ 80119 h 152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152127">
                <a:moveTo>
                  <a:pt x="0" y="80119"/>
                </a:moveTo>
                <a:lnTo>
                  <a:pt x="568325" y="79376"/>
                </a:lnTo>
                <a:lnTo>
                  <a:pt x="641350" y="0"/>
                </a:lnTo>
                <a:lnTo>
                  <a:pt x="714375" y="76200"/>
                </a:lnTo>
                <a:lnTo>
                  <a:pt x="9144000" y="80119"/>
                </a:lnTo>
                <a:lnTo>
                  <a:pt x="9144000" y="152127"/>
                </a:lnTo>
                <a:lnTo>
                  <a:pt x="0" y="152127"/>
                </a:lnTo>
                <a:lnTo>
                  <a:pt x="0" y="80119"/>
                </a:lnTo>
                <a:close/>
              </a:path>
            </a:pathLst>
          </a:custGeom>
          <a:solidFill>
            <a:srgbClr val="1310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ctr"/>
            <a:endParaRPr lang="de-DE" sz="2000" dirty="0">
              <a:latin typeface="Oswald Regular" panose="02000503000000000000" pitchFamily="2" charset="0"/>
            </a:endParaRPr>
          </a:p>
        </p:txBody>
      </p:sp>
      <p:pic>
        <p:nvPicPr>
          <p:cNvPr id="6" name="Grafik 5">
            <a:extLst>
              <a:ext uri="{FF2B5EF4-FFF2-40B4-BE49-F238E27FC236}">
                <a16:creationId xmlns:a16="http://schemas.microsoft.com/office/drawing/2014/main" id="{B125B0F9-41E7-4A65-9852-3276249C44FA}"/>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38806" b="43476"/>
          <a:stretch/>
        </p:blipFill>
        <p:spPr>
          <a:xfrm>
            <a:off x="7812360" y="6381328"/>
            <a:ext cx="1331640" cy="238765"/>
          </a:xfrm>
          <a:prstGeom prst="rect">
            <a:avLst/>
          </a:prstGeom>
        </p:spPr>
      </p:pic>
    </p:spTree>
    <p:extLst>
      <p:ext uri="{BB962C8B-B14F-4D97-AF65-F5344CB8AC3E}">
        <p14:creationId xmlns:p14="http://schemas.microsoft.com/office/powerpoint/2010/main" val="4028811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Über Manova">
    <p:spTree>
      <p:nvGrpSpPr>
        <p:cNvPr id="1" name=""/>
        <p:cNvGrpSpPr/>
        <p:nvPr/>
      </p:nvGrpSpPr>
      <p:grpSpPr>
        <a:xfrm>
          <a:off x="0" y="0"/>
          <a:ext cx="0" cy="0"/>
          <a:chOff x="0" y="0"/>
          <a:chExt cx="0" cy="0"/>
        </a:xfrm>
      </p:grpSpPr>
      <p:sp>
        <p:nvSpPr>
          <p:cNvPr id="10" name="Textfeld 9"/>
          <p:cNvSpPr txBox="1"/>
          <p:nvPr userDrawn="1"/>
        </p:nvSpPr>
        <p:spPr>
          <a:xfrm>
            <a:off x="2864903" y="4101310"/>
            <a:ext cx="1542409" cy="553998"/>
          </a:xfrm>
          <a:prstGeom prst="rect">
            <a:avLst/>
          </a:prstGeom>
          <a:noFill/>
        </p:spPr>
        <p:txBody>
          <a:bodyPr wrap="none" rtlCol="0">
            <a:spAutoFit/>
          </a:bodyPr>
          <a:lstStyle/>
          <a:p>
            <a:pPr algn="r"/>
            <a:r>
              <a:rPr lang="de-AT" sz="1000" dirty="0">
                <a:solidFill>
                  <a:schemeClr val="tx1">
                    <a:lumMod val="50000"/>
                    <a:lumOff val="50000"/>
                  </a:schemeClr>
                </a:solidFill>
                <a:latin typeface="Lato" panose="020F0502020204030203" pitchFamily="34" charset="0"/>
                <a:ea typeface="Verdana" panose="020B0604030504040204" pitchFamily="34" charset="0"/>
                <a:cs typeface="Verdana" panose="020B0604030504040204" pitchFamily="34" charset="0"/>
              </a:rPr>
              <a:t>Wipplingerstraße 23/23</a:t>
            </a:r>
          </a:p>
          <a:p>
            <a:pPr algn="r"/>
            <a:r>
              <a:rPr lang="de-AT" sz="1000" dirty="0">
                <a:solidFill>
                  <a:schemeClr val="tx1">
                    <a:lumMod val="50000"/>
                    <a:lumOff val="50000"/>
                  </a:schemeClr>
                </a:solidFill>
                <a:latin typeface="Lato" panose="020F0502020204030203" pitchFamily="34" charset="0"/>
                <a:ea typeface="Verdana" panose="020B0604030504040204" pitchFamily="34" charset="0"/>
                <a:cs typeface="Verdana" panose="020B0604030504040204" pitchFamily="34" charset="0"/>
              </a:rPr>
              <a:t>1010 Wien</a:t>
            </a:r>
          </a:p>
          <a:p>
            <a:pPr algn="r"/>
            <a:r>
              <a:rPr lang="de-AT" sz="1000" dirty="0">
                <a:solidFill>
                  <a:schemeClr val="tx1">
                    <a:lumMod val="50000"/>
                    <a:lumOff val="50000"/>
                  </a:schemeClr>
                </a:solidFill>
                <a:latin typeface="Lato" panose="020F0502020204030203" pitchFamily="34" charset="0"/>
                <a:ea typeface="Verdana" panose="020B0604030504040204" pitchFamily="34" charset="0"/>
                <a:cs typeface="Verdana" panose="020B0604030504040204" pitchFamily="34" charset="0"/>
              </a:rPr>
              <a:t>Austria</a:t>
            </a:r>
          </a:p>
        </p:txBody>
      </p:sp>
      <p:sp>
        <p:nvSpPr>
          <p:cNvPr id="19" name="Textfeld 18"/>
          <p:cNvSpPr txBox="1"/>
          <p:nvPr userDrawn="1"/>
        </p:nvSpPr>
        <p:spPr>
          <a:xfrm>
            <a:off x="4744229" y="4101310"/>
            <a:ext cx="1640193" cy="553998"/>
          </a:xfrm>
          <a:prstGeom prst="rect">
            <a:avLst/>
          </a:prstGeom>
          <a:noFill/>
        </p:spPr>
        <p:txBody>
          <a:bodyPr wrap="none" rtlCol="0">
            <a:spAutoFit/>
          </a:bodyPr>
          <a:lstStyle/>
          <a:p>
            <a:pPr algn="l"/>
            <a:r>
              <a:rPr lang="de-AT" sz="1000" dirty="0">
                <a:solidFill>
                  <a:schemeClr val="tx1">
                    <a:lumMod val="50000"/>
                    <a:lumOff val="50000"/>
                  </a:schemeClr>
                </a:solidFill>
                <a:latin typeface="Lato" panose="020F0502020204030203" pitchFamily="34" charset="0"/>
                <a:ea typeface="Verdana" panose="020B0604030504040204" pitchFamily="34" charset="0"/>
                <a:cs typeface="Verdana" panose="020B0604030504040204" pitchFamily="34" charset="0"/>
              </a:rPr>
              <a:t>T +43 1 710 75 35 |</a:t>
            </a:r>
            <a:r>
              <a:rPr lang="de-AT" sz="1000" baseline="0" dirty="0">
                <a:solidFill>
                  <a:schemeClr val="tx1">
                    <a:lumMod val="50000"/>
                    <a:lumOff val="50000"/>
                  </a:schemeClr>
                </a:solidFill>
                <a:latin typeface="Lato" panose="020F0502020204030203" pitchFamily="34" charset="0"/>
                <a:ea typeface="Verdana" panose="020B0604030504040204" pitchFamily="34" charset="0"/>
                <a:cs typeface="Verdana" panose="020B0604030504040204" pitchFamily="34" charset="0"/>
              </a:rPr>
              <a:t> </a:t>
            </a:r>
            <a:r>
              <a:rPr lang="de-AT" sz="1000" dirty="0">
                <a:solidFill>
                  <a:schemeClr val="tx1">
                    <a:lumMod val="50000"/>
                    <a:lumOff val="50000"/>
                  </a:schemeClr>
                </a:solidFill>
                <a:latin typeface="Lato" panose="020F0502020204030203" pitchFamily="34" charset="0"/>
                <a:ea typeface="Verdana" panose="020B0604030504040204" pitchFamily="34" charset="0"/>
                <a:cs typeface="Verdana" panose="020B0604030504040204" pitchFamily="34" charset="0"/>
              </a:rPr>
              <a:t>F</a:t>
            </a:r>
            <a:r>
              <a:rPr lang="de-AT" sz="1000" baseline="0" dirty="0">
                <a:solidFill>
                  <a:schemeClr val="tx1">
                    <a:lumMod val="50000"/>
                    <a:lumOff val="50000"/>
                  </a:schemeClr>
                </a:solidFill>
                <a:latin typeface="Lato" panose="020F0502020204030203" pitchFamily="34" charset="0"/>
                <a:ea typeface="Verdana" panose="020B0604030504040204" pitchFamily="34" charset="0"/>
                <a:cs typeface="Verdana" panose="020B0604030504040204" pitchFamily="34" charset="0"/>
              </a:rPr>
              <a:t> – 20 </a:t>
            </a:r>
            <a:br>
              <a:rPr lang="de-AT" sz="1000" baseline="0" dirty="0">
                <a:solidFill>
                  <a:schemeClr val="tx1">
                    <a:lumMod val="50000"/>
                    <a:lumOff val="50000"/>
                  </a:schemeClr>
                </a:solidFill>
                <a:latin typeface="Lato" panose="020F0502020204030203" pitchFamily="34" charset="0"/>
                <a:ea typeface="Verdana" panose="020B0604030504040204" pitchFamily="34" charset="0"/>
                <a:cs typeface="Verdana" panose="020B0604030504040204" pitchFamily="34" charset="0"/>
              </a:rPr>
            </a:br>
            <a:r>
              <a:rPr lang="de-AT" sz="1000" baseline="0" dirty="0">
                <a:solidFill>
                  <a:schemeClr val="tx1">
                    <a:lumMod val="50000"/>
                    <a:lumOff val="50000"/>
                  </a:schemeClr>
                </a:solidFill>
                <a:latin typeface="Lato" panose="020F0502020204030203" pitchFamily="34" charset="0"/>
                <a:ea typeface="Verdana" panose="020B0604030504040204" pitchFamily="34" charset="0"/>
                <a:cs typeface="Verdana" panose="020B0604030504040204" pitchFamily="34" charset="0"/>
              </a:rPr>
              <a:t>office@manova.at</a:t>
            </a:r>
          </a:p>
          <a:p>
            <a:pPr algn="l"/>
            <a:r>
              <a:rPr lang="de-AT" sz="1000" dirty="0">
                <a:solidFill>
                  <a:schemeClr val="tx1">
                    <a:lumMod val="50000"/>
                    <a:lumOff val="50000"/>
                  </a:schemeClr>
                </a:solidFill>
                <a:latin typeface="Lato" panose="020F0502020204030203" pitchFamily="34" charset="0"/>
                <a:ea typeface="Verdana" panose="020B0604030504040204" pitchFamily="34" charset="0"/>
                <a:cs typeface="Verdana" panose="020B0604030504040204" pitchFamily="34" charset="0"/>
              </a:rPr>
              <a:t>www.manova.at</a:t>
            </a:r>
          </a:p>
        </p:txBody>
      </p:sp>
      <p:pic>
        <p:nvPicPr>
          <p:cNvPr id="11" name="Grafik 10">
            <a:extLst>
              <a:ext uri="{FF2B5EF4-FFF2-40B4-BE49-F238E27FC236}">
                <a16:creationId xmlns:a16="http://schemas.microsoft.com/office/drawing/2014/main" id="{CF4EAB53-E7A9-43A4-A0E6-3D85B3496D65}"/>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34042" b="36172"/>
          <a:stretch/>
        </p:blipFill>
        <p:spPr>
          <a:xfrm>
            <a:off x="3088045" y="2789696"/>
            <a:ext cx="3312368" cy="1008056"/>
          </a:xfrm>
          <a:prstGeom prst="rect">
            <a:avLst/>
          </a:prstGeom>
        </p:spPr>
      </p:pic>
    </p:spTree>
    <p:extLst>
      <p:ext uri="{BB962C8B-B14F-4D97-AF65-F5344CB8AC3E}">
        <p14:creationId xmlns:p14="http://schemas.microsoft.com/office/powerpoint/2010/main" val="325470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e">
    <p:spTree>
      <p:nvGrpSpPr>
        <p:cNvPr id="1" name=""/>
        <p:cNvGrpSpPr/>
        <p:nvPr/>
      </p:nvGrpSpPr>
      <p:grpSpPr>
        <a:xfrm>
          <a:off x="0" y="0"/>
          <a:ext cx="0" cy="0"/>
          <a:chOff x="0" y="0"/>
          <a:chExt cx="0" cy="0"/>
        </a:xfrm>
      </p:grpSpPr>
      <p:sp>
        <p:nvSpPr>
          <p:cNvPr id="11" name="Textfeld 10"/>
          <p:cNvSpPr txBox="1"/>
          <p:nvPr userDrawn="1"/>
        </p:nvSpPr>
        <p:spPr>
          <a:xfrm>
            <a:off x="1403648" y="6117300"/>
            <a:ext cx="6516216" cy="338554"/>
          </a:xfrm>
          <a:prstGeom prst="rect">
            <a:avLst/>
          </a:prstGeom>
          <a:noFill/>
        </p:spPr>
        <p:txBody>
          <a:bodyPr wrap="square" rtlCol="0">
            <a:spAutoFit/>
          </a:bodyPr>
          <a:lstStyle/>
          <a:p>
            <a:pPr algn="ctr"/>
            <a:r>
              <a:rPr lang="de-AT" sz="800" dirty="0">
                <a:solidFill>
                  <a:schemeClr val="tx1">
                    <a:lumMod val="75000"/>
                    <a:lumOff val="25000"/>
                  </a:schemeClr>
                </a:solidFill>
                <a:latin typeface="Lato" panose="020F0502020204030203" pitchFamily="34" charset="0"/>
              </a:rPr>
              <a:t>Sämtliche Inhalte, insbesondere Texte, Modelle, Daten, Auswertungen und Grafiken, sind als geistiges Eigentum urheberrechtlich geschützt (Copyright). Eine weitere Verwendung auch in Teilen (sofern gestattet) darf jedenfalls nur unter ausdrücklicher Quellenangabe erfolgen.</a:t>
            </a:r>
          </a:p>
        </p:txBody>
      </p:sp>
      <p:sp>
        <p:nvSpPr>
          <p:cNvPr id="12" name="Textfeld 11">
            <a:extLst>
              <a:ext uri="{FF2B5EF4-FFF2-40B4-BE49-F238E27FC236}">
                <a16:creationId xmlns:a16="http://schemas.microsoft.com/office/drawing/2014/main" id="{20B0032C-D075-4B79-B612-93AA614523C3}"/>
              </a:ext>
            </a:extLst>
          </p:cNvPr>
          <p:cNvSpPr txBox="1"/>
          <p:nvPr userDrawn="1"/>
        </p:nvSpPr>
        <p:spPr>
          <a:xfrm>
            <a:off x="3520524" y="3963349"/>
            <a:ext cx="1814920" cy="369332"/>
          </a:xfrm>
          <a:prstGeom prst="rect">
            <a:avLst/>
          </a:prstGeom>
          <a:noFill/>
        </p:spPr>
        <p:txBody>
          <a:bodyPr wrap="none" rtlCol="0">
            <a:spAutoFit/>
          </a:bodyPr>
          <a:lstStyle/>
          <a:p>
            <a:r>
              <a:rPr lang="de-AT" sz="1800" dirty="0">
                <a:solidFill>
                  <a:srgbClr val="131024"/>
                </a:solidFill>
                <a:latin typeface="Lato" panose="020F0502020204030203" pitchFamily="34" charset="0"/>
                <a:ea typeface="Verdana" panose="020B0604030504040204" pitchFamily="34" charset="0"/>
                <a:cs typeface="Verdana" panose="020B0604030504040204" pitchFamily="34" charset="0"/>
              </a:rPr>
              <a:t>www.manova</a:t>
            </a:r>
            <a:r>
              <a:rPr lang="de-AT" sz="1800" baseline="0" dirty="0">
                <a:solidFill>
                  <a:srgbClr val="131024"/>
                </a:solidFill>
                <a:latin typeface="Lato" panose="020F0502020204030203" pitchFamily="34" charset="0"/>
                <a:ea typeface="Verdana" panose="020B0604030504040204" pitchFamily="34" charset="0"/>
                <a:cs typeface="Verdana" panose="020B0604030504040204" pitchFamily="34" charset="0"/>
              </a:rPr>
              <a:t>.at</a:t>
            </a:r>
            <a:endParaRPr lang="de-AT" sz="1800" dirty="0">
              <a:solidFill>
                <a:srgbClr val="131024"/>
              </a:solidFill>
              <a:latin typeface="Lato" panose="020F0502020204030203" pitchFamily="34" charset="0"/>
              <a:ea typeface="Verdana" panose="020B0604030504040204" pitchFamily="34" charset="0"/>
              <a:cs typeface="Verdana" panose="020B0604030504040204" pitchFamily="34" charset="0"/>
            </a:endParaRPr>
          </a:p>
        </p:txBody>
      </p:sp>
      <p:pic>
        <p:nvPicPr>
          <p:cNvPr id="13" name="Grafik 12">
            <a:extLst>
              <a:ext uri="{FF2B5EF4-FFF2-40B4-BE49-F238E27FC236}">
                <a16:creationId xmlns:a16="http://schemas.microsoft.com/office/drawing/2014/main" id="{8FA089A1-2A96-4DFC-BEFA-FD323D6E3615}"/>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40404" b="43477"/>
          <a:stretch/>
        </p:blipFill>
        <p:spPr>
          <a:xfrm>
            <a:off x="3347864" y="2791429"/>
            <a:ext cx="2160240" cy="338554"/>
          </a:xfrm>
          <a:prstGeom prst="rect">
            <a:avLst/>
          </a:prstGeom>
        </p:spPr>
      </p:pic>
    </p:spTree>
    <p:extLst>
      <p:ext uri="{BB962C8B-B14F-4D97-AF65-F5344CB8AC3E}">
        <p14:creationId xmlns:p14="http://schemas.microsoft.com/office/powerpoint/2010/main" val="894677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de-DE" dirty="0"/>
              <a:t>Titelmasterformat durch Klicken bearbeiten</a:t>
            </a:r>
            <a:endParaRPr lang="de-AT" dirty="0"/>
          </a:p>
        </p:txBody>
      </p:sp>
      <p:sp>
        <p:nvSpPr>
          <p:cNvPr id="3" name="Textplatzhalt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4" name="Datumsplatzhalt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AT"/>
          </a:p>
        </p:txBody>
      </p:sp>
      <p:sp>
        <p:nvSpPr>
          <p:cNvPr id="5" name="Fußzeilenplatzhalt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2E1264-2BF7-4F99-AA86-047F969E26AA}" type="slidenum">
              <a:rPr lang="de-AT" smtClean="0"/>
              <a:t>‹Nr.›</a:t>
            </a:fld>
            <a:endParaRPr lang="de-AT"/>
          </a:p>
        </p:txBody>
      </p:sp>
    </p:spTree>
    <p:extLst>
      <p:ext uri="{BB962C8B-B14F-4D97-AF65-F5344CB8AC3E}">
        <p14:creationId xmlns:p14="http://schemas.microsoft.com/office/powerpoint/2010/main" val="2818734921"/>
      </p:ext>
    </p:extLst>
  </p:cSld>
  <p:clrMap bg1="lt1" tx1="dk1" bg2="lt2" tx2="dk2" accent1="accent1" accent2="accent2" accent3="accent3" accent4="accent4" accent5="accent5" accent6="accent6" hlink="hlink" folHlink="folHlink"/>
  <p:sldLayoutIdLst>
    <p:sldLayoutId id="2147483685" r:id="rId1"/>
    <p:sldLayoutId id="2147483724" r:id="rId2"/>
    <p:sldLayoutId id="2147483725" r:id="rId3"/>
    <p:sldLayoutId id="2147483717" r:id="rId4"/>
    <p:sldLayoutId id="2147483726" r:id="rId5"/>
    <p:sldLayoutId id="2147483722" r:id="rId6"/>
    <p:sldLayoutId id="2147483718" r:id="rId7"/>
    <p:sldLayoutId id="2147483704" r:id="rId8"/>
    <p:sldLayoutId id="2147483705" r:id="rId9"/>
    <p:sldLayoutId id="2147483720" r:id="rId10"/>
    <p:sldLayoutId id="2147483721" r:id="rId11"/>
    <p:sldLayoutId id="2147483723" r:id="rId12"/>
  </p:sldLayoutIdLst>
  <p:hf hdr="0" ftr="0" dt="0"/>
  <p:txStyles>
    <p:titleStyle>
      <a:lvl1pPr algn="ctr" defTabSz="914400" rtl="0" eaLnBrk="1" latinLnBrk="0" hangingPunct="1">
        <a:spcBef>
          <a:spcPct val="0"/>
        </a:spcBef>
        <a:buNone/>
        <a:defRPr sz="4400" kern="1200">
          <a:solidFill>
            <a:schemeClr val="tx1"/>
          </a:solidFill>
          <a:latin typeface="Oswald Regular" panose="02000503000000000000" pitchFamily="2"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Lato" panose="020F050202020403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1000" kern="1200">
          <a:solidFill>
            <a:schemeClr val="tx1"/>
          </a:solidFill>
          <a:latin typeface="Lato" panose="020F0502020204030203"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1000" kern="1200">
          <a:solidFill>
            <a:schemeClr val="tx1"/>
          </a:solidFill>
          <a:latin typeface="Lato" panose="020F050202020403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000" kern="1200">
          <a:solidFill>
            <a:schemeClr val="tx1"/>
          </a:solidFill>
          <a:latin typeface="Lato" panose="020F050202020403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000" kern="1200">
          <a:solidFill>
            <a:schemeClr val="tx1"/>
          </a:solidFill>
          <a:latin typeface="Lato" panose="020F050202020403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8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0" name="Title 0"/>
          <p:cNvSpPr>
            <a:spLocks noGrp="1"/>
          </p:cNvSpPr>
          <p:nvPr>
            <p:ph type="title"/>
          </p:nvPr>
        </p:nvSpPr>
        <p:spPr/>
        <p:txBody>
          <a:bodyPr/>
          <a:lstStyle/>
          <a:p>
            <a:r>
              <a:rPr lang="de-AT"/>
              <a:t>T-MONA Power-Point Export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635867"/>
            <a:ext cx="4212000" cy="2569066"/>
          </a:xfrm>
          <a:prstGeom prst="rect">
            <a:avLst/>
          </a:prstGeom>
        </p:spPr>
      </p:pic>
      <p:pic>
        <p:nvPicPr>
          <p:cNvPr id="100" name="Bild 2"/>
          <p:cNvPicPr>
            <a:picLocks noChangeAspect="1"/>
          </p:cNvPicPr>
          <p:nvPr/>
        </p:nvPicPr>
        <p:blipFill>
          <a:blip r:embed="rId3" cstate="print"/>
          <a:stretch>
            <a:fillRect/>
          </a:stretch>
        </p:blipFill>
        <p:spPr>
          <a:xfrm>
            <a:off x="4752000" y="2635867"/>
            <a:ext cx="4212000" cy="2569066"/>
          </a:xfrm>
          <a:prstGeom prst="rect">
            <a:avLst/>
          </a:prstGeom>
        </p:spPr>
      </p:pic>
      <p:sp>
        <p:nvSpPr>
          <p:cNvPr id="10009" name="Title 0"/>
          <p:cNvSpPr>
            <a:spLocks noGrp="1"/>
          </p:cNvSpPr>
          <p:nvPr>
            <p:ph type="title"/>
          </p:nvPr>
        </p:nvSpPr>
        <p:spPr/>
        <p:txBody>
          <a:bodyPr/>
          <a:lstStyle/>
          <a:p>
            <a:r>
              <a:rPr lang="de-AT"/>
              <a:t>Bildung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318699"/>
            <a:ext cx="4212000" cy="3203403"/>
          </a:xfrm>
          <a:prstGeom prst="rect">
            <a:avLst/>
          </a:prstGeom>
        </p:spPr>
      </p:pic>
      <p:pic>
        <p:nvPicPr>
          <p:cNvPr id="100" name="Bild 2"/>
          <p:cNvPicPr>
            <a:picLocks noChangeAspect="1"/>
          </p:cNvPicPr>
          <p:nvPr/>
        </p:nvPicPr>
        <p:blipFill>
          <a:blip r:embed="rId3" cstate="print"/>
          <a:stretch>
            <a:fillRect/>
          </a:stretch>
        </p:blipFill>
        <p:spPr>
          <a:xfrm>
            <a:off x="4752000" y="2318699"/>
            <a:ext cx="4212000" cy="3203403"/>
          </a:xfrm>
          <a:prstGeom prst="rect">
            <a:avLst/>
          </a:prstGeom>
        </p:spPr>
      </p:pic>
      <p:sp>
        <p:nvSpPr>
          <p:cNvPr id="10010" name="Title 0"/>
          <p:cNvSpPr>
            <a:spLocks noGrp="1"/>
          </p:cNvSpPr>
          <p:nvPr>
            <p:ph type="title"/>
          </p:nvPr>
        </p:nvSpPr>
        <p:spPr/>
        <p:txBody>
          <a:bodyPr/>
          <a:lstStyle/>
          <a:p>
            <a:r>
              <a:rPr lang="de-AT"/>
              <a:t>Haushaltseinkommen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1842946"/>
            <a:ext cx="4212000" cy="4154909"/>
          </a:xfrm>
          <a:prstGeom prst="rect">
            <a:avLst/>
          </a:prstGeom>
        </p:spPr>
      </p:pic>
      <p:pic>
        <p:nvPicPr>
          <p:cNvPr id="100" name="Bild 2"/>
          <p:cNvPicPr>
            <a:picLocks noChangeAspect="1"/>
          </p:cNvPicPr>
          <p:nvPr/>
        </p:nvPicPr>
        <p:blipFill>
          <a:blip r:embed="rId3" cstate="print"/>
          <a:stretch>
            <a:fillRect/>
          </a:stretch>
        </p:blipFill>
        <p:spPr>
          <a:xfrm>
            <a:off x="4752000" y="1842946"/>
            <a:ext cx="4212000" cy="4154909"/>
          </a:xfrm>
          <a:prstGeom prst="rect">
            <a:avLst/>
          </a:prstGeom>
        </p:spPr>
      </p:pic>
      <p:sp>
        <p:nvSpPr>
          <p:cNvPr id="10011" name="Title 0"/>
          <p:cNvSpPr>
            <a:spLocks noGrp="1"/>
          </p:cNvSpPr>
          <p:nvPr>
            <p:ph type="title"/>
          </p:nvPr>
        </p:nvSpPr>
        <p:spPr/>
        <p:txBody>
          <a:bodyPr/>
          <a:lstStyle/>
          <a:p>
            <a:r>
              <a:rPr lang="de-AT"/>
              <a:t>Begleitung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1159200"/>
            <a:ext cx="4212000" cy="2886234"/>
          </a:xfrm>
          <a:prstGeom prst="rect">
            <a:avLst/>
          </a:prstGeom>
        </p:spPr>
      </p:pic>
      <p:pic>
        <p:nvPicPr>
          <p:cNvPr id="100" name="Bild 2"/>
          <p:cNvPicPr>
            <a:picLocks noChangeAspect="1"/>
          </p:cNvPicPr>
          <p:nvPr/>
        </p:nvPicPr>
        <p:blipFill>
          <a:blip r:embed="rId3" cstate="print"/>
          <a:stretch>
            <a:fillRect/>
          </a:stretch>
        </p:blipFill>
        <p:spPr>
          <a:xfrm>
            <a:off x="4752000" y="1159200"/>
            <a:ext cx="4212000" cy="2886234"/>
          </a:xfrm>
          <a:prstGeom prst="rect">
            <a:avLst/>
          </a:prstGeom>
        </p:spPr>
      </p:pic>
      <p:pic>
        <p:nvPicPr>
          <p:cNvPr id="101" name="Bild 3"/>
          <p:cNvPicPr>
            <a:picLocks noChangeAspect="1"/>
          </p:cNvPicPr>
          <p:nvPr/>
        </p:nvPicPr>
        <p:blipFill>
          <a:blip r:embed="rId4" cstate="print"/>
          <a:stretch>
            <a:fillRect/>
          </a:stretch>
        </p:blipFill>
        <p:spPr>
          <a:xfrm>
            <a:off x="288000" y="4326234"/>
            <a:ext cx="4212000" cy="2569066"/>
          </a:xfrm>
          <a:prstGeom prst="rect">
            <a:avLst/>
          </a:prstGeom>
        </p:spPr>
      </p:pic>
      <p:pic>
        <p:nvPicPr>
          <p:cNvPr id="102" name="Bild 4"/>
          <p:cNvPicPr>
            <a:picLocks noChangeAspect="1"/>
          </p:cNvPicPr>
          <p:nvPr/>
        </p:nvPicPr>
        <p:blipFill>
          <a:blip r:embed="rId5" cstate="print"/>
          <a:stretch>
            <a:fillRect/>
          </a:stretch>
        </p:blipFill>
        <p:spPr>
          <a:xfrm>
            <a:off x="4752000" y="4326234"/>
            <a:ext cx="4212000" cy="2569066"/>
          </a:xfrm>
          <a:prstGeom prst="rect">
            <a:avLst/>
          </a:prstGeom>
        </p:spPr>
      </p:pic>
      <p:sp>
        <p:nvSpPr>
          <p:cNvPr id="10012" name="Title 0"/>
          <p:cNvSpPr>
            <a:spLocks noGrp="1"/>
          </p:cNvSpPr>
          <p:nvPr>
            <p:ph type="title"/>
          </p:nvPr>
        </p:nvSpPr>
        <p:spPr/>
        <p:txBody>
          <a:bodyPr/>
          <a:lstStyle/>
          <a:p>
            <a:r>
              <a:rPr lang="de-AT"/>
              <a:t>Besuchshäufigkeit in Österreich</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1159200"/>
            <a:ext cx="4212000" cy="2886234"/>
          </a:xfrm>
          <a:prstGeom prst="rect">
            <a:avLst/>
          </a:prstGeom>
        </p:spPr>
      </p:pic>
      <p:pic>
        <p:nvPicPr>
          <p:cNvPr id="100" name="Bild 2"/>
          <p:cNvPicPr>
            <a:picLocks noChangeAspect="1"/>
          </p:cNvPicPr>
          <p:nvPr/>
        </p:nvPicPr>
        <p:blipFill>
          <a:blip r:embed="rId3" cstate="print"/>
          <a:stretch>
            <a:fillRect/>
          </a:stretch>
        </p:blipFill>
        <p:spPr>
          <a:xfrm>
            <a:off x="4752000" y="1159200"/>
            <a:ext cx="4212000" cy="2886234"/>
          </a:xfrm>
          <a:prstGeom prst="rect">
            <a:avLst/>
          </a:prstGeom>
        </p:spPr>
      </p:pic>
      <p:pic>
        <p:nvPicPr>
          <p:cNvPr id="101" name="Bild 3"/>
          <p:cNvPicPr>
            <a:picLocks noChangeAspect="1"/>
          </p:cNvPicPr>
          <p:nvPr/>
        </p:nvPicPr>
        <p:blipFill>
          <a:blip r:embed="rId4" cstate="print"/>
          <a:stretch>
            <a:fillRect/>
          </a:stretch>
        </p:blipFill>
        <p:spPr>
          <a:xfrm>
            <a:off x="288000" y="4326234"/>
            <a:ext cx="4212000" cy="2569066"/>
          </a:xfrm>
          <a:prstGeom prst="rect">
            <a:avLst/>
          </a:prstGeom>
        </p:spPr>
      </p:pic>
      <p:pic>
        <p:nvPicPr>
          <p:cNvPr id="102" name="Bild 4"/>
          <p:cNvPicPr>
            <a:picLocks noChangeAspect="1"/>
          </p:cNvPicPr>
          <p:nvPr/>
        </p:nvPicPr>
        <p:blipFill>
          <a:blip r:embed="rId5" cstate="print"/>
          <a:stretch>
            <a:fillRect/>
          </a:stretch>
        </p:blipFill>
        <p:spPr>
          <a:xfrm>
            <a:off x="4752000" y="4326234"/>
            <a:ext cx="4212000" cy="2569066"/>
          </a:xfrm>
          <a:prstGeom prst="rect">
            <a:avLst/>
          </a:prstGeom>
        </p:spPr>
      </p:pic>
      <p:sp>
        <p:nvSpPr>
          <p:cNvPr id="10013" name="Title 0"/>
          <p:cNvSpPr>
            <a:spLocks noGrp="1"/>
          </p:cNvSpPr>
          <p:nvPr>
            <p:ph type="title"/>
          </p:nvPr>
        </p:nvSpPr>
        <p:spPr/>
        <p:txBody>
          <a:bodyPr/>
          <a:lstStyle/>
          <a:p>
            <a:r>
              <a:rPr lang="de-AT"/>
              <a:t>Besuchshäufigkeit in diesem Bundesland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1159200"/>
            <a:ext cx="4212000" cy="2886234"/>
          </a:xfrm>
          <a:prstGeom prst="rect">
            <a:avLst/>
          </a:prstGeom>
        </p:spPr>
      </p:pic>
      <p:pic>
        <p:nvPicPr>
          <p:cNvPr id="100" name="Bild 2"/>
          <p:cNvPicPr>
            <a:picLocks noChangeAspect="1"/>
          </p:cNvPicPr>
          <p:nvPr/>
        </p:nvPicPr>
        <p:blipFill>
          <a:blip r:embed="rId3" cstate="print"/>
          <a:stretch>
            <a:fillRect/>
          </a:stretch>
        </p:blipFill>
        <p:spPr>
          <a:xfrm>
            <a:off x="4752000" y="1159200"/>
            <a:ext cx="4212000" cy="2886234"/>
          </a:xfrm>
          <a:prstGeom prst="rect">
            <a:avLst/>
          </a:prstGeom>
        </p:spPr>
      </p:pic>
      <p:pic>
        <p:nvPicPr>
          <p:cNvPr id="101" name="Bild 3"/>
          <p:cNvPicPr>
            <a:picLocks noChangeAspect="1"/>
          </p:cNvPicPr>
          <p:nvPr/>
        </p:nvPicPr>
        <p:blipFill>
          <a:blip r:embed="rId4" cstate="print"/>
          <a:stretch>
            <a:fillRect/>
          </a:stretch>
        </p:blipFill>
        <p:spPr>
          <a:xfrm>
            <a:off x="288000" y="4326234"/>
            <a:ext cx="4212000" cy="2569066"/>
          </a:xfrm>
          <a:prstGeom prst="rect">
            <a:avLst/>
          </a:prstGeom>
        </p:spPr>
      </p:pic>
      <p:pic>
        <p:nvPicPr>
          <p:cNvPr id="102" name="Bild 4"/>
          <p:cNvPicPr>
            <a:picLocks noChangeAspect="1"/>
          </p:cNvPicPr>
          <p:nvPr/>
        </p:nvPicPr>
        <p:blipFill>
          <a:blip r:embed="rId5" cstate="print"/>
          <a:stretch>
            <a:fillRect/>
          </a:stretch>
        </p:blipFill>
        <p:spPr>
          <a:xfrm>
            <a:off x="4752000" y="4326234"/>
            <a:ext cx="4212000" cy="2569066"/>
          </a:xfrm>
          <a:prstGeom prst="rect">
            <a:avLst/>
          </a:prstGeom>
        </p:spPr>
      </p:pic>
      <p:sp>
        <p:nvSpPr>
          <p:cNvPr id="10014" name="Title 0"/>
          <p:cNvSpPr>
            <a:spLocks noGrp="1"/>
          </p:cNvSpPr>
          <p:nvPr>
            <p:ph type="title"/>
          </p:nvPr>
        </p:nvSpPr>
        <p:spPr/>
        <p:txBody>
          <a:bodyPr/>
          <a:lstStyle/>
          <a:p>
            <a:r>
              <a:rPr lang="de-AT"/>
              <a:t>Besuchshäufigkeit in dieser Region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5" name="Title 0"/>
          <p:cNvSpPr>
            <a:spLocks noGrp="1"/>
          </p:cNvSpPr>
          <p:nvPr>
            <p:ph type="title"/>
          </p:nvPr>
        </p:nvSpPr>
        <p:spPr/>
        <p:txBody>
          <a:bodyPr/>
          <a:lstStyle/>
          <a:p>
            <a:r>
              <a:rPr lang="de-AT"/>
              <a:t>Information | Entscheidung | Buchung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160114"/>
            <a:ext cx="4212000" cy="3520572"/>
          </a:xfrm>
          <a:prstGeom prst="rect">
            <a:avLst/>
          </a:prstGeom>
        </p:spPr>
      </p:pic>
      <p:pic>
        <p:nvPicPr>
          <p:cNvPr id="100" name="Bild 2"/>
          <p:cNvPicPr>
            <a:picLocks noChangeAspect="1"/>
          </p:cNvPicPr>
          <p:nvPr/>
        </p:nvPicPr>
        <p:blipFill>
          <a:blip r:embed="rId3" cstate="print"/>
          <a:stretch>
            <a:fillRect/>
          </a:stretch>
        </p:blipFill>
        <p:spPr>
          <a:xfrm>
            <a:off x="4752000" y="2160114"/>
            <a:ext cx="4212000" cy="3520572"/>
          </a:xfrm>
          <a:prstGeom prst="rect">
            <a:avLst/>
          </a:prstGeom>
        </p:spPr>
      </p:pic>
      <p:sp>
        <p:nvSpPr>
          <p:cNvPr id="10016" name="Title 0"/>
          <p:cNvSpPr>
            <a:spLocks noGrp="1"/>
          </p:cNvSpPr>
          <p:nvPr>
            <p:ph type="title"/>
          </p:nvPr>
        </p:nvSpPr>
        <p:spPr/>
        <p:txBody>
          <a:bodyPr/>
          <a:lstStyle/>
          <a:p>
            <a:r>
              <a:rPr lang="de-AT"/>
              <a:t>Aufmerksamkeit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160114"/>
            <a:ext cx="4212000" cy="3520572"/>
          </a:xfrm>
          <a:prstGeom prst="rect">
            <a:avLst/>
          </a:prstGeom>
        </p:spPr>
      </p:pic>
      <p:pic>
        <p:nvPicPr>
          <p:cNvPr id="100" name="Bild 2"/>
          <p:cNvPicPr>
            <a:picLocks noChangeAspect="1"/>
          </p:cNvPicPr>
          <p:nvPr/>
        </p:nvPicPr>
        <p:blipFill>
          <a:blip r:embed="rId3" cstate="print"/>
          <a:stretch>
            <a:fillRect/>
          </a:stretch>
        </p:blipFill>
        <p:spPr>
          <a:xfrm>
            <a:off x="4752000" y="2160114"/>
            <a:ext cx="4212000" cy="3520572"/>
          </a:xfrm>
          <a:prstGeom prst="rect">
            <a:avLst/>
          </a:prstGeom>
        </p:spPr>
      </p:pic>
      <p:sp>
        <p:nvSpPr>
          <p:cNvPr id="10017" name="Title 0"/>
          <p:cNvSpPr>
            <a:spLocks noGrp="1"/>
          </p:cNvSpPr>
          <p:nvPr>
            <p:ph type="title"/>
          </p:nvPr>
        </p:nvSpPr>
        <p:spPr/>
        <p:txBody>
          <a:bodyPr/>
          <a:lstStyle/>
          <a:p>
            <a:r>
              <a:rPr lang="de-AT"/>
              <a:t>Aufmerksamkeit | Im Internet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160114"/>
            <a:ext cx="4212000" cy="3520572"/>
          </a:xfrm>
          <a:prstGeom prst="rect">
            <a:avLst/>
          </a:prstGeom>
        </p:spPr>
      </p:pic>
      <p:pic>
        <p:nvPicPr>
          <p:cNvPr id="100" name="Bild 2"/>
          <p:cNvPicPr>
            <a:picLocks noChangeAspect="1"/>
          </p:cNvPicPr>
          <p:nvPr/>
        </p:nvPicPr>
        <p:blipFill>
          <a:blip r:embed="rId3" cstate="print"/>
          <a:stretch>
            <a:fillRect/>
          </a:stretch>
        </p:blipFill>
        <p:spPr>
          <a:xfrm>
            <a:off x="4752000" y="2160114"/>
            <a:ext cx="4212000" cy="3520572"/>
          </a:xfrm>
          <a:prstGeom prst="rect">
            <a:avLst/>
          </a:prstGeom>
        </p:spPr>
      </p:pic>
      <p:sp>
        <p:nvSpPr>
          <p:cNvPr id="10018" name="Title 0"/>
          <p:cNvSpPr>
            <a:spLocks noGrp="1"/>
          </p:cNvSpPr>
          <p:nvPr>
            <p:ph type="title"/>
          </p:nvPr>
        </p:nvSpPr>
        <p:spPr/>
        <p:txBody>
          <a:bodyPr/>
          <a:lstStyle/>
          <a:p>
            <a:r>
              <a:rPr lang="de-AT"/>
              <a:t>Aufmerksamkeit | Werbung - Teil 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720000" y="2855982"/>
            <a:ext cx="7620000" cy="2128837"/>
          </a:xfrm>
          <a:prstGeom prst="rect">
            <a:avLst/>
          </a:prstGeom>
        </p:spPr>
      </p:pic>
      <p:sp>
        <p:nvSpPr>
          <p:cNvPr id="10001" name="Title 0"/>
          <p:cNvSpPr>
            <a:spLocks noGrp="1"/>
          </p:cNvSpPr>
          <p:nvPr>
            <p:ph type="title"/>
          </p:nvPr>
        </p:nvSpPr>
        <p:spPr/>
        <p:txBody>
          <a:bodyPr/>
          <a:lstStyle/>
          <a:p>
            <a:r>
              <a:rPr lang="de-AT"/>
              <a:t>T-MONA: Methodik &amp; Möglichkeiten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160114"/>
            <a:ext cx="4212000" cy="3520572"/>
          </a:xfrm>
          <a:prstGeom prst="rect">
            <a:avLst/>
          </a:prstGeom>
        </p:spPr>
      </p:pic>
      <p:pic>
        <p:nvPicPr>
          <p:cNvPr id="100" name="Bild 2"/>
          <p:cNvPicPr>
            <a:picLocks noChangeAspect="1"/>
          </p:cNvPicPr>
          <p:nvPr/>
        </p:nvPicPr>
        <p:blipFill>
          <a:blip r:embed="rId3" cstate="print"/>
          <a:stretch>
            <a:fillRect/>
          </a:stretch>
        </p:blipFill>
        <p:spPr>
          <a:xfrm>
            <a:off x="4752000" y="2160114"/>
            <a:ext cx="4212000" cy="3520572"/>
          </a:xfrm>
          <a:prstGeom prst="rect">
            <a:avLst/>
          </a:prstGeom>
        </p:spPr>
      </p:pic>
      <p:sp>
        <p:nvSpPr>
          <p:cNvPr id="10019" name="Title 0"/>
          <p:cNvSpPr>
            <a:spLocks noGrp="1"/>
          </p:cNvSpPr>
          <p:nvPr>
            <p:ph type="title"/>
          </p:nvPr>
        </p:nvSpPr>
        <p:spPr/>
        <p:txBody>
          <a:bodyPr/>
          <a:lstStyle/>
          <a:p>
            <a:r>
              <a:rPr lang="de-AT"/>
              <a:t>Aufmerksamkeit | Werbung - Teil 2</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160114"/>
            <a:ext cx="4212000" cy="3520572"/>
          </a:xfrm>
          <a:prstGeom prst="rect">
            <a:avLst/>
          </a:prstGeom>
        </p:spPr>
      </p:pic>
      <p:pic>
        <p:nvPicPr>
          <p:cNvPr id="100" name="Bild 2"/>
          <p:cNvPicPr>
            <a:picLocks noChangeAspect="1"/>
          </p:cNvPicPr>
          <p:nvPr/>
        </p:nvPicPr>
        <p:blipFill>
          <a:blip r:embed="rId3" cstate="print"/>
          <a:stretch>
            <a:fillRect/>
          </a:stretch>
        </p:blipFill>
        <p:spPr>
          <a:xfrm>
            <a:off x="4752000" y="2160114"/>
            <a:ext cx="4212000" cy="3520572"/>
          </a:xfrm>
          <a:prstGeom prst="rect">
            <a:avLst/>
          </a:prstGeom>
        </p:spPr>
      </p:pic>
      <p:sp>
        <p:nvSpPr>
          <p:cNvPr id="10020" name="Title 0"/>
          <p:cNvSpPr>
            <a:spLocks noGrp="1"/>
          </p:cNvSpPr>
          <p:nvPr>
            <p:ph type="title"/>
          </p:nvPr>
        </p:nvSpPr>
        <p:spPr/>
        <p:txBody>
          <a:bodyPr/>
          <a:lstStyle/>
          <a:p>
            <a:r>
              <a:rPr lang="de-AT"/>
              <a:t>Aufmerksamkeit | Reisebüro/Veranstalter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1684361"/>
            <a:ext cx="4212000" cy="4472078"/>
          </a:xfrm>
          <a:prstGeom prst="rect">
            <a:avLst/>
          </a:prstGeom>
        </p:spPr>
      </p:pic>
      <p:pic>
        <p:nvPicPr>
          <p:cNvPr id="100" name="Bild 2"/>
          <p:cNvPicPr>
            <a:picLocks noChangeAspect="1"/>
          </p:cNvPicPr>
          <p:nvPr/>
        </p:nvPicPr>
        <p:blipFill>
          <a:blip r:embed="rId3" cstate="print"/>
          <a:stretch>
            <a:fillRect/>
          </a:stretch>
        </p:blipFill>
        <p:spPr>
          <a:xfrm>
            <a:off x="4752000" y="1684361"/>
            <a:ext cx="4212000" cy="4472078"/>
          </a:xfrm>
          <a:prstGeom prst="rect">
            <a:avLst/>
          </a:prstGeom>
        </p:spPr>
      </p:pic>
      <p:sp>
        <p:nvSpPr>
          <p:cNvPr id="10021" name="Title 0"/>
          <p:cNvSpPr>
            <a:spLocks noGrp="1"/>
          </p:cNvSpPr>
          <p:nvPr>
            <p:ph type="title"/>
          </p:nvPr>
        </p:nvSpPr>
        <p:spPr/>
        <p:txBody>
          <a:bodyPr/>
          <a:lstStyle/>
          <a:p>
            <a:r>
              <a:rPr lang="de-AT"/>
              <a:t>Aufmerksamkeit | Beiträge in Medien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160114"/>
            <a:ext cx="4212000" cy="3520572"/>
          </a:xfrm>
          <a:prstGeom prst="rect">
            <a:avLst/>
          </a:prstGeom>
        </p:spPr>
      </p:pic>
      <p:pic>
        <p:nvPicPr>
          <p:cNvPr id="100" name="Bild 2"/>
          <p:cNvPicPr>
            <a:picLocks noChangeAspect="1"/>
          </p:cNvPicPr>
          <p:nvPr/>
        </p:nvPicPr>
        <p:blipFill>
          <a:blip r:embed="rId3" cstate="print"/>
          <a:stretch>
            <a:fillRect/>
          </a:stretch>
        </p:blipFill>
        <p:spPr>
          <a:xfrm>
            <a:off x="4752000" y="2160114"/>
            <a:ext cx="4212000" cy="3520572"/>
          </a:xfrm>
          <a:prstGeom prst="rect">
            <a:avLst/>
          </a:prstGeom>
        </p:spPr>
      </p:pic>
      <p:sp>
        <p:nvSpPr>
          <p:cNvPr id="10022" name="Title 0"/>
          <p:cNvSpPr>
            <a:spLocks noGrp="1"/>
          </p:cNvSpPr>
          <p:nvPr>
            <p:ph type="title"/>
          </p:nvPr>
        </p:nvSpPr>
        <p:spPr/>
        <p:txBody>
          <a:bodyPr/>
          <a:lstStyle/>
          <a:p>
            <a:r>
              <a:rPr lang="de-AT"/>
              <a:t>Aufmerksamkeit | Sonstiges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720000" y="2139225"/>
            <a:ext cx="6562725" cy="3562350"/>
          </a:xfrm>
          <a:prstGeom prst="rect">
            <a:avLst/>
          </a:prstGeom>
        </p:spPr>
      </p:pic>
      <p:sp>
        <p:nvSpPr>
          <p:cNvPr id="10023" name="Title 0"/>
          <p:cNvSpPr>
            <a:spLocks noGrp="1"/>
          </p:cNvSpPr>
          <p:nvPr>
            <p:ph type="title"/>
          </p:nvPr>
        </p:nvSpPr>
        <p:spPr/>
        <p:txBody>
          <a:bodyPr/>
          <a:lstStyle/>
          <a:p>
            <a:r>
              <a:rPr lang="de-AT"/>
              <a:t>Gründe | Top 10</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1922238"/>
            <a:ext cx="4212000" cy="3996325"/>
          </a:xfrm>
          <a:prstGeom prst="rect">
            <a:avLst/>
          </a:prstGeom>
        </p:spPr>
      </p:pic>
      <p:pic>
        <p:nvPicPr>
          <p:cNvPr id="100" name="Bild 2"/>
          <p:cNvPicPr>
            <a:picLocks noChangeAspect="1"/>
          </p:cNvPicPr>
          <p:nvPr/>
        </p:nvPicPr>
        <p:blipFill>
          <a:blip r:embed="rId3" cstate="print"/>
          <a:stretch>
            <a:fillRect/>
          </a:stretch>
        </p:blipFill>
        <p:spPr>
          <a:xfrm>
            <a:off x="4752000" y="1922238"/>
            <a:ext cx="4212000" cy="3996325"/>
          </a:xfrm>
          <a:prstGeom prst="rect">
            <a:avLst/>
          </a:prstGeom>
        </p:spPr>
      </p:pic>
      <p:sp>
        <p:nvSpPr>
          <p:cNvPr id="10024" name="Title 0"/>
          <p:cNvSpPr>
            <a:spLocks noGrp="1"/>
          </p:cNvSpPr>
          <p:nvPr>
            <p:ph type="title"/>
          </p:nvPr>
        </p:nvSpPr>
        <p:spPr/>
        <p:txBody>
          <a:bodyPr/>
          <a:lstStyle/>
          <a:p>
            <a:r>
              <a:rPr lang="de-AT"/>
              <a:t>Gründe | Oberkategorien - Teil 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160114"/>
            <a:ext cx="4212000" cy="3520572"/>
          </a:xfrm>
          <a:prstGeom prst="rect">
            <a:avLst/>
          </a:prstGeom>
        </p:spPr>
      </p:pic>
      <p:pic>
        <p:nvPicPr>
          <p:cNvPr id="100" name="Bild 2"/>
          <p:cNvPicPr>
            <a:picLocks noChangeAspect="1"/>
          </p:cNvPicPr>
          <p:nvPr/>
        </p:nvPicPr>
        <p:blipFill>
          <a:blip r:embed="rId3" cstate="print"/>
          <a:stretch>
            <a:fillRect/>
          </a:stretch>
        </p:blipFill>
        <p:spPr>
          <a:xfrm>
            <a:off x="4752000" y="2160114"/>
            <a:ext cx="4212000" cy="3520572"/>
          </a:xfrm>
          <a:prstGeom prst="rect">
            <a:avLst/>
          </a:prstGeom>
        </p:spPr>
      </p:pic>
      <p:sp>
        <p:nvSpPr>
          <p:cNvPr id="10025" name="Title 0"/>
          <p:cNvSpPr>
            <a:spLocks noGrp="1"/>
          </p:cNvSpPr>
          <p:nvPr>
            <p:ph type="title"/>
          </p:nvPr>
        </p:nvSpPr>
        <p:spPr/>
        <p:txBody>
          <a:bodyPr/>
          <a:lstStyle/>
          <a:p>
            <a:r>
              <a:rPr lang="de-AT"/>
              <a:t>Gründe | Oberkategorien - Teil 2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160114"/>
            <a:ext cx="4212000" cy="3520572"/>
          </a:xfrm>
          <a:prstGeom prst="rect">
            <a:avLst/>
          </a:prstGeom>
        </p:spPr>
      </p:pic>
      <p:pic>
        <p:nvPicPr>
          <p:cNvPr id="100" name="Bild 2"/>
          <p:cNvPicPr>
            <a:picLocks noChangeAspect="1"/>
          </p:cNvPicPr>
          <p:nvPr/>
        </p:nvPicPr>
        <p:blipFill>
          <a:blip r:embed="rId3" cstate="print"/>
          <a:stretch>
            <a:fillRect/>
          </a:stretch>
        </p:blipFill>
        <p:spPr>
          <a:xfrm>
            <a:off x="4752000" y="2160114"/>
            <a:ext cx="4212000" cy="3520572"/>
          </a:xfrm>
          <a:prstGeom prst="rect">
            <a:avLst/>
          </a:prstGeom>
        </p:spPr>
      </p:pic>
      <p:sp>
        <p:nvSpPr>
          <p:cNvPr id="10026" name="Title 0"/>
          <p:cNvSpPr>
            <a:spLocks noGrp="1"/>
          </p:cNvSpPr>
          <p:nvPr>
            <p:ph type="title"/>
          </p:nvPr>
        </p:nvSpPr>
        <p:spPr/>
        <p:txBody>
          <a:bodyPr/>
          <a:lstStyle/>
          <a:p>
            <a:r>
              <a:rPr lang="de-AT"/>
              <a:t>Gründe | Möglichkeiten zur Entspannung/Wellness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635867"/>
            <a:ext cx="4212000" cy="2569066"/>
          </a:xfrm>
          <a:prstGeom prst="rect">
            <a:avLst/>
          </a:prstGeom>
        </p:spPr>
      </p:pic>
      <p:pic>
        <p:nvPicPr>
          <p:cNvPr id="100" name="Bild 2"/>
          <p:cNvPicPr>
            <a:picLocks noChangeAspect="1"/>
          </p:cNvPicPr>
          <p:nvPr/>
        </p:nvPicPr>
        <p:blipFill>
          <a:blip r:embed="rId3" cstate="print"/>
          <a:stretch>
            <a:fillRect/>
          </a:stretch>
        </p:blipFill>
        <p:spPr>
          <a:xfrm>
            <a:off x="4752000" y="2635867"/>
            <a:ext cx="4212000" cy="2569066"/>
          </a:xfrm>
          <a:prstGeom prst="rect">
            <a:avLst/>
          </a:prstGeom>
        </p:spPr>
      </p:pic>
      <p:sp>
        <p:nvSpPr>
          <p:cNvPr id="10027" name="Title 0"/>
          <p:cNvSpPr>
            <a:spLocks noGrp="1"/>
          </p:cNvSpPr>
          <p:nvPr>
            <p:ph type="title"/>
          </p:nvPr>
        </p:nvSpPr>
        <p:spPr/>
        <p:txBody>
          <a:bodyPr/>
          <a:lstStyle/>
          <a:p>
            <a:r>
              <a:rPr lang="de-AT"/>
              <a:t>Gründe | Gastronomisches Angebot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001530"/>
            <a:ext cx="4212000" cy="3837740"/>
          </a:xfrm>
          <a:prstGeom prst="rect">
            <a:avLst/>
          </a:prstGeom>
        </p:spPr>
      </p:pic>
      <p:pic>
        <p:nvPicPr>
          <p:cNvPr id="100" name="Bild 2"/>
          <p:cNvPicPr>
            <a:picLocks noChangeAspect="1"/>
          </p:cNvPicPr>
          <p:nvPr/>
        </p:nvPicPr>
        <p:blipFill>
          <a:blip r:embed="rId3" cstate="print"/>
          <a:stretch>
            <a:fillRect/>
          </a:stretch>
        </p:blipFill>
        <p:spPr>
          <a:xfrm>
            <a:off x="4752000" y="2001530"/>
            <a:ext cx="4212000" cy="3837740"/>
          </a:xfrm>
          <a:prstGeom prst="rect">
            <a:avLst/>
          </a:prstGeom>
        </p:spPr>
      </p:pic>
      <p:sp>
        <p:nvSpPr>
          <p:cNvPr id="10028" name="Title 0"/>
          <p:cNvSpPr>
            <a:spLocks noGrp="1"/>
          </p:cNvSpPr>
          <p:nvPr>
            <p:ph type="title"/>
          </p:nvPr>
        </p:nvSpPr>
        <p:spPr/>
        <p:txBody>
          <a:bodyPr/>
          <a:lstStyle/>
          <a:p>
            <a:r>
              <a:rPr lang="de-AT"/>
              <a:t>Gründe | Hotel/Unterkunft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720000" y="1872525"/>
            <a:ext cx="7620000" cy="4095750"/>
          </a:xfrm>
          <a:prstGeom prst="rect">
            <a:avLst/>
          </a:prstGeom>
        </p:spPr>
      </p:pic>
      <p:sp>
        <p:nvSpPr>
          <p:cNvPr id="10002" name="Title 0"/>
          <p:cNvSpPr>
            <a:spLocks noGrp="1"/>
          </p:cNvSpPr>
          <p:nvPr>
            <p:ph type="title"/>
          </p:nvPr>
        </p:nvSpPr>
        <p:spPr/>
        <p:txBody>
          <a:bodyPr/>
          <a:lstStyle/>
          <a:p>
            <a:r>
              <a:rPr lang="de-AT"/>
              <a:t>Allgemeines zur Stichprobe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1922238"/>
            <a:ext cx="4212000" cy="3996325"/>
          </a:xfrm>
          <a:prstGeom prst="rect">
            <a:avLst/>
          </a:prstGeom>
        </p:spPr>
      </p:pic>
      <p:pic>
        <p:nvPicPr>
          <p:cNvPr id="100" name="Bild 2"/>
          <p:cNvPicPr>
            <a:picLocks noChangeAspect="1"/>
          </p:cNvPicPr>
          <p:nvPr/>
        </p:nvPicPr>
        <p:blipFill>
          <a:blip r:embed="rId3" cstate="print"/>
          <a:stretch>
            <a:fillRect/>
          </a:stretch>
        </p:blipFill>
        <p:spPr>
          <a:xfrm>
            <a:off x="4752000" y="1922238"/>
            <a:ext cx="4212000" cy="3996325"/>
          </a:xfrm>
          <a:prstGeom prst="rect">
            <a:avLst/>
          </a:prstGeom>
        </p:spPr>
      </p:pic>
      <p:sp>
        <p:nvSpPr>
          <p:cNvPr id="10029" name="Title 0"/>
          <p:cNvSpPr>
            <a:spLocks noGrp="1"/>
          </p:cNvSpPr>
          <p:nvPr>
            <p:ph type="title"/>
          </p:nvPr>
        </p:nvSpPr>
        <p:spPr/>
        <p:txBody>
          <a:bodyPr/>
          <a:lstStyle/>
          <a:p>
            <a:r>
              <a:rPr lang="de-AT"/>
              <a:t>Gründe | Natur/Landschaft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160114"/>
            <a:ext cx="4212000" cy="3520572"/>
          </a:xfrm>
          <a:prstGeom prst="rect">
            <a:avLst/>
          </a:prstGeom>
        </p:spPr>
      </p:pic>
      <p:pic>
        <p:nvPicPr>
          <p:cNvPr id="100" name="Bild 2"/>
          <p:cNvPicPr>
            <a:picLocks noChangeAspect="1"/>
          </p:cNvPicPr>
          <p:nvPr/>
        </p:nvPicPr>
        <p:blipFill>
          <a:blip r:embed="rId3" cstate="print"/>
          <a:stretch>
            <a:fillRect/>
          </a:stretch>
        </p:blipFill>
        <p:spPr>
          <a:xfrm>
            <a:off x="4752000" y="2160114"/>
            <a:ext cx="4212000" cy="3520572"/>
          </a:xfrm>
          <a:prstGeom prst="rect">
            <a:avLst/>
          </a:prstGeom>
        </p:spPr>
      </p:pic>
      <p:sp>
        <p:nvSpPr>
          <p:cNvPr id="10030" name="Title 0"/>
          <p:cNvSpPr>
            <a:spLocks noGrp="1"/>
          </p:cNvSpPr>
          <p:nvPr>
            <p:ph type="title"/>
          </p:nvPr>
        </p:nvSpPr>
        <p:spPr/>
        <p:txBody>
          <a:bodyPr/>
          <a:lstStyle/>
          <a:p>
            <a:r>
              <a:rPr lang="de-AT"/>
              <a:t>Gründe | Preisangebote/Gute Lage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160114"/>
            <a:ext cx="4212000" cy="3520572"/>
          </a:xfrm>
          <a:prstGeom prst="rect">
            <a:avLst/>
          </a:prstGeom>
        </p:spPr>
      </p:pic>
      <p:pic>
        <p:nvPicPr>
          <p:cNvPr id="100" name="Bild 2"/>
          <p:cNvPicPr>
            <a:picLocks noChangeAspect="1"/>
          </p:cNvPicPr>
          <p:nvPr/>
        </p:nvPicPr>
        <p:blipFill>
          <a:blip r:embed="rId3" cstate="print"/>
          <a:stretch>
            <a:fillRect/>
          </a:stretch>
        </p:blipFill>
        <p:spPr>
          <a:xfrm>
            <a:off x="4752000" y="2160114"/>
            <a:ext cx="4212000" cy="3520572"/>
          </a:xfrm>
          <a:prstGeom prst="rect">
            <a:avLst/>
          </a:prstGeom>
        </p:spPr>
      </p:pic>
      <p:sp>
        <p:nvSpPr>
          <p:cNvPr id="10031" name="Title 0"/>
          <p:cNvSpPr>
            <a:spLocks noGrp="1"/>
          </p:cNvSpPr>
          <p:nvPr>
            <p:ph type="title"/>
          </p:nvPr>
        </p:nvSpPr>
        <p:spPr/>
        <p:txBody>
          <a:bodyPr/>
          <a:lstStyle/>
          <a:p>
            <a:r>
              <a:rPr lang="de-AT"/>
              <a:t>Gründe | Regionale Einzigartigkeit/Besondere Atmosphäre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635867"/>
            <a:ext cx="4212000" cy="2569066"/>
          </a:xfrm>
          <a:prstGeom prst="rect">
            <a:avLst/>
          </a:prstGeom>
        </p:spPr>
      </p:pic>
      <p:pic>
        <p:nvPicPr>
          <p:cNvPr id="100" name="Bild 2"/>
          <p:cNvPicPr>
            <a:picLocks noChangeAspect="1"/>
          </p:cNvPicPr>
          <p:nvPr/>
        </p:nvPicPr>
        <p:blipFill>
          <a:blip r:embed="rId3" cstate="print"/>
          <a:stretch>
            <a:fillRect/>
          </a:stretch>
        </p:blipFill>
        <p:spPr>
          <a:xfrm>
            <a:off x="4752000" y="2635867"/>
            <a:ext cx="4212000" cy="2569066"/>
          </a:xfrm>
          <a:prstGeom prst="rect">
            <a:avLst/>
          </a:prstGeom>
        </p:spPr>
      </p:pic>
      <p:sp>
        <p:nvSpPr>
          <p:cNvPr id="10032" name="Title 0"/>
          <p:cNvSpPr>
            <a:spLocks noGrp="1"/>
          </p:cNvSpPr>
          <p:nvPr>
            <p:ph type="title"/>
          </p:nvPr>
        </p:nvSpPr>
        <p:spPr/>
        <p:txBody>
          <a:bodyPr/>
          <a:lstStyle/>
          <a:p>
            <a:r>
              <a:rPr lang="de-AT"/>
              <a:t>Gründe | Sehenswürdigkeiten/Kultur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635867"/>
            <a:ext cx="4212000" cy="2569066"/>
          </a:xfrm>
          <a:prstGeom prst="rect">
            <a:avLst/>
          </a:prstGeom>
        </p:spPr>
      </p:pic>
      <p:pic>
        <p:nvPicPr>
          <p:cNvPr id="100" name="Bild 2"/>
          <p:cNvPicPr>
            <a:picLocks noChangeAspect="1"/>
          </p:cNvPicPr>
          <p:nvPr/>
        </p:nvPicPr>
        <p:blipFill>
          <a:blip r:embed="rId3" cstate="print"/>
          <a:stretch>
            <a:fillRect/>
          </a:stretch>
        </p:blipFill>
        <p:spPr>
          <a:xfrm>
            <a:off x="4752000" y="2635867"/>
            <a:ext cx="4212000" cy="2569066"/>
          </a:xfrm>
          <a:prstGeom prst="rect">
            <a:avLst/>
          </a:prstGeom>
        </p:spPr>
      </p:pic>
      <p:sp>
        <p:nvSpPr>
          <p:cNvPr id="10033" name="Title 0"/>
          <p:cNvSpPr>
            <a:spLocks noGrp="1"/>
          </p:cNvSpPr>
          <p:nvPr>
            <p:ph type="title"/>
          </p:nvPr>
        </p:nvSpPr>
        <p:spPr/>
        <p:txBody>
          <a:bodyPr/>
          <a:lstStyle/>
          <a:p>
            <a:r>
              <a:rPr lang="de-AT"/>
              <a:t>Gründe | Sportmöglichkeiten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477283"/>
            <a:ext cx="4212000" cy="2886234"/>
          </a:xfrm>
          <a:prstGeom prst="rect">
            <a:avLst/>
          </a:prstGeom>
        </p:spPr>
      </p:pic>
      <p:pic>
        <p:nvPicPr>
          <p:cNvPr id="100" name="Bild 2"/>
          <p:cNvPicPr>
            <a:picLocks noChangeAspect="1"/>
          </p:cNvPicPr>
          <p:nvPr/>
        </p:nvPicPr>
        <p:blipFill>
          <a:blip r:embed="rId3" cstate="print"/>
          <a:stretch>
            <a:fillRect/>
          </a:stretch>
        </p:blipFill>
        <p:spPr>
          <a:xfrm>
            <a:off x="4752000" y="2477283"/>
            <a:ext cx="4212000" cy="2886234"/>
          </a:xfrm>
          <a:prstGeom prst="rect">
            <a:avLst/>
          </a:prstGeom>
        </p:spPr>
      </p:pic>
      <p:sp>
        <p:nvSpPr>
          <p:cNvPr id="10034" name="Title 0"/>
          <p:cNvSpPr>
            <a:spLocks noGrp="1"/>
          </p:cNvSpPr>
          <p:nvPr>
            <p:ph type="title"/>
          </p:nvPr>
        </p:nvSpPr>
        <p:spPr/>
        <p:txBody>
          <a:bodyPr/>
          <a:lstStyle/>
          <a:p>
            <a:r>
              <a:rPr lang="de-AT"/>
              <a:t>Gründe | Touristisches Angebot/Freizeitangebot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160114"/>
            <a:ext cx="4212000" cy="3520572"/>
          </a:xfrm>
          <a:prstGeom prst="rect">
            <a:avLst/>
          </a:prstGeom>
        </p:spPr>
      </p:pic>
      <p:pic>
        <p:nvPicPr>
          <p:cNvPr id="100" name="Bild 2"/>
          <p:cNvPicPr>
            <a:picLocks noChangeAspect="1"/>
          </p:cNvPicPr>
          <p:nvPr/>
        </p:nvPicPr>
        <p:blipFill>
          <a:blip r:embed="rId3" cstate="print"/>
          <a:stretch>
            <a:fillRect/>
          </a:stretch>
        </p:blipFill>
        <p:spPr>
          <a:xfrm>
            <a:off x="4752000" y="2160114"/>
            <a:ext cx="4212000" cy="3520572"/>
          </a:xfrm>
          <a:prstGeom prst="rect">
            <a:avLst/>
          </a:prstGeom>
        </p:spPr>
      </p:pic>
      <p:sp>
        <p:nvSpPr>
          <p:cNvPr id="10035" name="Title 0"/>
          <p:cNvSpPr>
            <a:spLocks noGrp="1"/>
          </p:cNvSpPr>
          <p:nvPr>
            <p:ph type="title"/>
          </p:nvPr>
        </p:nvSpPr>
        <p:spPr/>
        <p:txBody>
          <a:bodyPr/>
          <a:lstStyle/>
          <a:p>
            <a:r>
              <a:rPr lang="de-AT"/>
              <a:t>Gründe | Anderes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6" name="Title 0"/>
          <p:cNvSpPr>
            <a:spLocks noGrp="1"/>
          </p:cNvSpPr>
          <p:nvPr>
            <p:ph type="title"/>
          </p:nvPr>
        </p:nvSpPr>
        <p:spPr/>
        <p:txBody>
          <a:bodyPr/>
          <a:lstStyle/>
          <a:p>
            <a:r>
              <a:rPr lang="de-AT"/>
              <a:t>SWOT Gründe | Erklärung</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720000" y="3041719"/>
            <a:ext cx="7381875" cy="1757362"/>
          </a:xfrm>
          <a:prstGeom prst="rect">
            <a:avLst/>
          </a:prstGeom>
        </p:spPr>
      </p:pic>
      <p:sp>
        <p:nvSpPr>
          <p:cNvPr id="10037" name="Title 0"/>
          <p:cNvSpPr>
            <a:spLocks noGrp="1"/>
          </p:cNvSpPr>
          <p:nvPr>
            <p:ph type="title"/>
          </p:nvPr>
        </p:nvSpPr>
        <p:spPr/>
        <p:txBody>
          <a:bodyPr/>
          <a:lstStyle/>
          <a:p>
            <a:r>
              <a:rPr lang="de-AT"/>
              <a:t>Gründe | Stärken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540000" y="2882175"/>
            <a:ext cx="7596188" cy="2076450"/>
          </a:xfrm>
          <a:prstGeom prst="rect">
            <a:avLst/>
          </a:prstGeom>
        </p:spPr>
      </p:pic>
      <p:sp>
        <p:nvSpPr>
          <p:cNvPr id="10038" name="Title 0"/>
          <p:cNvSpPr>
            <a:spLocks noGrp="1"/>
          </p:cNvSpPr>
          <p:nvPr>
            <p:ph type="title"/>
          </p:nvPr>
        </p:nvSpPr>
        <p:spPr/>
        <p:txBody>
          <a:bodyPr/>
          <a:lstStyle/>
          <a:p>
            <a:r>
              <a:rPr lang="de-AT"/>
              <a:t>Gründe | Schwächen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318699"/>
            <a:ext cx="4212000" cy="3203403"/>
          </a:xfrm>
          <a:prstGeom prst="rect">
            <a:avLst/>
          </a:prstGeom>
        </p:spPr>
      </p:pic>
      <p:pic>
        <p:nvPicPr>
          <p:cNvPr id="100" name="Bild 2"/>
          <p:cNvPicPr>
            <a:picLocks noChangeAspect="1"/>
          </p:cNvPicPr>
          <p:nvPr/>
        </p:nvPicPr>
        <p:blipFill>
          <a:blip r:embed="rId3" cstate="print"/>
          <a:stretch>
            <a:fillRect/>
          </a:stretch>
        </p:blipFill>
        <p:spPr>
          <a:xfrm>
            <a:off x="4752000" y="2318699"/>
            <a:ext cx="4212000" cy="3203403"/>
          </a:xfrm>
          <a:prstGeom prst="rect">
            <a:avLst/>
          </a:prstGeom>
        </p:spPr>
      </p:pic>
      <p:sp>
        <p:nvSpPr>
          <p:cNvPr id="10003" name="Title 0"/>
          <p:cNvSpPr>
            <a:spLocks noGrp="1"/>
          </p:cNvSpPr>
          <p:nvPr>
            <p:ph type="title"/>
          </p:nvPr>
        </p:nvSpPr>
        <p:spPr/>
        <p:txBody>
          <a:bodyPr/>
          <a:lstStyle/>
          <a:p>
            <a:r>
              <a:rPr lang="de-AT"/>
              <a:t>Befragungsquelle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720000" y="2146369"/>
            <a:ext cx="8248650" cy="3548062"/>
          </a:xfrm>
          <a:prstGeom prst="rect">
            <a:avLst/>
          </a:prstGeom>
        </p:spPr>
      </p:pic>
      <p:sp>
        <p:nvSpPr>
          <p:cNvPr id="10039" name="Title 0"/>
          <p:cNvSpPr>
            <a:spLocks noGrp="1"/>
          </p:cNvSpPr>
          <p:nvPr>
            <p:ph type="title"/>
          </p:nvPr>
        </p:nvSpPr>
        <p:spPr/>
        <p:txBody>
          <a:bodyPr/>
          <a:lstStyle/>
          <a:p>
            <a:r>
              <a:rPr lang="de-AT"/>
              <a:t>Gründe | Stärken im Detail</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360000" y="993844"/>
            <a:ext cx="8515350" cy="5853112"/>
          </a:xfrm>
          <a:prstGeom prst="rect">
            <a:avLst/>
          </a:prstGeom>
        </p:spPr>
      </p:pic>
      <p:sp>
        <p:nvSpPr>
          <p:cNvPr id="10040" name="Title 0"/>
          <p:cNvSpPr>
            <a:spLocks noGrp="1"/>
          </p:cNvSpPr>
          <p:nvPr>
            <p:ph type="title"/>
          </p:nvPr>
        </p:nvSpPr>
        <p:spPr/>
        <p:txBody>
          <a:bodyPr/>
          <a:lstStyle/>
          <a:p>
            <a:r>
              <a:rPr lang="de-AT"/>
              <a:t>Gründe | Schwächen im Detail</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1922238"/>
            <a:ext cx="4212000" cy="3996325"/>
          </a:xfrm>
          <a:prstGeom prst="rect">
            <a:avLst/>
          </a:prstGeom>
        </p:spPr>
      </p:pic>
      <p:pic>
        <p:nvPicPr>
          <p:cNvPr id="100" name="Bild 2"/>
          <p:cNvPicPr>
            <a:picLocks noChangeAspect="1"/>
          </p:cNvPicPr>
          <p:nvPr/>
        </p:nvPicPr>
        <p:blipFill>
          <a:blip r:embed="rId3" cstate="print"/>
          <a:stretch>
            <a:fillRect/>
          </a:stretch>
        </p:blipFill>
        <p:spPr>
          <a:xfrm>
            <a:off x="4752000" y="2160114"/>
            <a:ext cx="4212000" cy="3520572"/>
          </a:xfrm>
          <a:prstGeom prst="rect">
            <a:avLst/>
          </a:prstGeom>
        </p:spPr>
      </p:pic>
      <p:sp>
        <p:nvSpPr>
          <p:cNvPr id="10041" name="Title 0"/>
          <p:cNvSpPr>
            <a:spLocks noGrp="1"/>
          </p:cNvSpPr>
          <p:nvPr>
            <p:ph type="title"/>
          </p:nvPr>
        </p:nvSpPr>
        <p:spPr/>
        <p:txBody>
          <a:bodyPr/>
          <a:lstStyle/>
          <a:p>
            <a:r>
              <a:rPr lang="de-AT"/>
              <a:t>Unterkunftssuche - Teil 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1922238"/>
            <a:ext cx="4212000" cy="3996325"/>
          </a:xfrm>
          <a:prstGeom prst="rect">
            <a:avLst/>
          </a:prstGeom>
        </p:spPr>
      </p:pic>
      <p:pic>
        <p:nvPicPr>
          <p:cNvPr id="100" name="Bild 2"/>
          <p:cNvPicPr>
            <a:picLocks noChangeAspect="1"/>
          </p:cNvPicPr>
          <p:nvPr/>
        </p:nvPicPr>
        <p:blipFill>
          <a:blip r:embed="rId3" cstate="print"/>
          <a:stretch>
            <a:fillRect/>
          </a:stretch>
        </p:blipFill>
        <p:spPr>
          <a:xfrm>
            <a:off x="4752000" y="1922238"/>
            <a:ext cx="4212000" cy="3996325"/>
          </a:xfrm>
          <a:prstGeom prst="rect">
            <a:avLst/>
          </a:prstGeom>
        </p:spPr>
      </p:pic>
      <p:sp>
        <p:nvSpPr>
          <p:cNvPr id="10042" name="Title 0"/>
          <p:cNvSpPr>
            <a:spLocks noGrp="1"/>
          </p:cNvSpPr>
          <p:nvPr>
            <p:ph type="title"/>
          </p:nvPr>
        </p:nvSpPr>
        <p:spPr/>
        <p:txBody>
          <a:bodyPr/>
          <a:lstStyle/>
          <a:p>
            <a:r>
              <a:rPr lang="de-AT"/>
              <a:t>Unterkunftssuche - Teil 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477283"/>
            <a:ext cx="4212000" cy="2886234"/>
          </a:xfrm>
          <a:prstGeom prst="rect">
            <a:avLst/>
          </a:prstGeom>
        </p:spPr>
      </p:pic>
      <p:pic>
        <p:nvPicPr>
          <p:cNvPr id="100" name="Bild 2"/>
          <p:cNvPicPr>
            <a:picLocks noChangeAspect="1"/>
          </p:cNvPicPr>
          <p:nvPr/>
        </p:nvPicPr>
        <p:blipFill>
          <a:blip r:embed="rId3" cstate="print"/>
          <a:stretch>
            <a:fillRect/>
          </a:stretch>
        </p:blipFill>
        <p:spPr>
          <a:xfrm>
            <a:off x="4752000" y="2477283"/>
            <a:ext cx="4212000" cy="2886234"/>
          </a:xfrm>
          <a:prstGeom prst="rect">
            <a:avLst/>
          </a:prstGeom>
        </p:spPr>
      </p:pic>
      <p:sp>
        <p:nvSpPr>
          <p:cNvPr id="10043" name="Title 0"/>
          <p:cNvSpPr>
            <a:spLocks noGrp="1"/>
          </p:cNvSpPr>
          <p:nvPr>
            <p:ph type="title"/>
          </p:nvPr>
        </p:nvSpPr>
        <p:spPr/>
        <p:txBody>
          <a:bodyPr/>
          <a:lstStyle/>
          <a:p>
            <a:r>
              <a:rPr lang="de-AT"/>
              <a:t>Buchungsstelle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318699"/>
            <a:ext cx="4212000" cy="3203403"/>
          </a:xfrm>
          <a:prstGeom prst="rect">
            <a:avLst/>
          </a:prstGeom>
        </p:spPr>
      </p:pic>
      <p:pic>
        <p:nvPicPr>
          <p:cNvPr id="100" name="Bild 2"/>
          <p:cNvPicPr>
            <a:picLocks noChangeAspect="1"/>
          </p:cNvPicPr>
          <p:nvPr/>
        </p:nvPicPr>
        <p:blipFill>
          <a:blip r:embed="rId3" cstate="print"/>
          <a:stretch>
            <a:fillRect/>
          </a:stretch>
        </p:blipFill>
        <p:spPr>
          <a:xfrm>
            <a:off x="4752000" y="2477283"/>
            <a:ext cx="4212000" cy="2886234"/>
          </a:xfrm>
          <a:prstGeom prst="rect">
            <a:avLst/>
          </a:prstGeom>
        </p:spPr>
      </p:pic>
      <p:sp>
        <p:nvSpPr>
          <p:cNvPr id="10044" name="Title 0"/>
          <p:cNvSpPr>
            <a:spLocks noGrp="1"/>
          </p:cNvSpPr>
          <p:nvPr>
            <p:ph type="title"/>
          </p:nvPr>
        </p:nvSpPr>
        <p:spPr/>
        <p:txBody>
          <a:bodyPr/>
          <a:lstStyle/>
          <a:p>
            <a:r>
              <a:rPr lang="de-AT"/>
              <a:t>Buchungszeitpunkt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5" name="Title 0"/>
          <p:cNvSpPr>
            <a:spLocks noGrp="1"/>
          </p:cNvSpPr>
          <p:nvPr>
            <p:ph type="title"/>
          </p:nvPr>
        </p:nvSpPr>
        <p:spPr/>
        <p:txBody>
          <a:bodyPr/>
          <a:lstStyle/>
          <a:p>
            <a:r>
              <a:rPr lang="de-AT"/>
              <a:t>Aufenthalt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160114"/>
            <a:ext cx="4212000" cy="3520572"/>
          </a:xfrm>
          <a:prstGeom prst="rect">
            <a:avLst/>
          </a:prstGeom>
        </p:spPr>
      </p:pic>
      <p:pic>
        <p:nvPicPr>
          <p:cNvPr id="100" name="Bild 2"/>
          <p:cNvPicPr>
            <a:picLocks noChangeAspect="1"/>
          </p:cNvPicPr>
          <p:nvPr/>
        </p:nvPicPr>
        <p:blipFill>
          <a:blip r:embed="rId3" cstate="print"/>
          <a:stretch>
            <a:fillRect/>
          </a:stretch>
        </p:blipFill>
        <p:spPr>
          <a:xfrm>
            <a:off x="4752000" y="2160114"/>
            <a:ext cx="4212000" cy="3520572"/>
          </a:xfrm>
          <a:prstGeom prst="rect">
            <a:avLst/>
          </a:prstGeom>
        </p:spPr>
      </p:pic>
      <p:sp>
        <p:nvSpPr>
          <p:cNvPr id="10046" name="Title 0"/>
          <p:cNvSpPr>
            <a:spLocks noGrp="1"/>
          </p:cNvSpPr>
          <p:nvPr>
            <p:ph type="title"/>
          </p:nvPr>
        </p:nvSpPr>
        <p:spPr/>
        <p:txBody>
          <a:bodyPr/>
          <a:lstStyle/>
          <a:p>
            <a:r>
              <a:rPr lang="de-AT"/>
              <a:t>Anreise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318699"/>
            <a:ext cx="4212000" cy="3203403"/>
          </a:xfrm>
          <a:prstGeom prst="rect">
            <a:avLst/>
          </a:prstGeom>
        </p:spPr>
      </p:pic>
      <p:pic>
        <p:nvPicPr>
          <p:cNvPr id="100" name="Bild 2"/>
          <p:cNvPicPr>
            <a:picLocks noChangeAspect="1"/>
          </p:cNvPicPr>
          <p:nvPr/>
        </p:nvPicPr>
        <p:blipFill>
          <a:blip r:embed="rId3" cstate="print"/>
          <a:stretch>
            <a:fillRect/>
          </a:stretch>
        </p:blipFill>
        <p:spPr>
          <a:xfrm>
            <a:off x="4752000" y="2318699"/>
            <a:ext cx="4212000" cy="3203403"/>
          </a:xfrm>
          <a:prstGeom prst="rect">
            <a:avLst/>
          </a:prstGeom>
        </p:spPr>
      </p:pic>
      <p:sp>
        <p:nvSpPr>
          <p:cNvPr id="10047" name="Title 0"/>
          <p:cNvSpPr>
            <a:spLocks noGrp="1"/>
          </p:cNvSpPr>
          <p:nvPr>
            <p:ph type="title"/>
          </p:nvPr>
        </p:nvSpPr>
        <p:spPr/>
        <p:txBody>
          <a:bodyPr/>
          <a:lstStyle/>
          <a:p>
            <a:r>
              <a:rPr lang="de-AT"/>
              <a:t>Gründe gegen öffentliche Anreise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720000" y="988214"/>
            <a:ext cx="7200000" cy="5864373"/>
          </a:xfrm>
          <a:prstGeom prst="rect">
            <a:avLst/>
          </a:prstGeom>
        </p:spPr>
      </p:pic>
      <p:sp>
        <p:nvSpPr>
          <p:cNvPr id="10048" name="Title 0"/>
          <p:cNvSpPr>
            <a:spLocks noGrp="1"/>
          </p:cNvSpPr>
          <p:nvPr>
            <p:ph type="title"/>
          </p:nvPr>
        </p:nvSpPr>
        <p:spPr/>
        <p:txBody>
          <a:bodyPr/>
          <a:lstStyle/>
          <a:p>
            <a:r>
              <a:rPr lang="de-AT"/>
              <a:t>Verkehrsmittel vor Ort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 name="Title 0"/>
          <p:cNvSpPr>
            <a:spLocks noGrp="1"/>
          </p:cNvSpPr>
          <p:nvPr>
            <p:ph type="title"/>
          </p:nvPr>
        </p:nvSpPr>
        <p:spPr/>
        <p:txBody>
          <a:bodyPr/>
          <a:lstStyle/>
          <a:p>
            <a:r>
              <a:rPr lang="de-AT"/>
              <a:t>Gästestruktur</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001530"/>
            <a:ext cx="4212000" cy="3837740"/>
          </a:xfrm>
          <a:prstGeom prst="rect">
            <a:avLst/>
          </a:prstGeom>
        </p:spPr>
      </p:pic>
      <p:pic>
        <p:nvPicPr>
          <p:cNvPr id="100" name="Bild 2"/>
          <p:cNvPicPr>
            <a:picLocks noChangeAspect="1"/>
          </p:cNvPicPr>
          <p:nvPr/>
        </p:nvPicPr>
        <p:blipFill>
          <a:blip r:embed="rId3" cstate="print"/>
          <a:stretch>
            <a:fillRect/>
          </a:stretch>
        </p:blipFill>
        <p:spPr>
          <a:xfrm>
            <a:off x="4752000" y="2001530"/>
            <a:ext cx="4212000" cy="3837740"/>
          </a:xfrm>
          <a:prstGeom prst="rect">
            <a:avLst/>
          </a:prstGeom>
        </p:spPr>
      </p:pic>
      <p:sp>
        <p:nvSpPr>
          <p:cNvPr id="10049" name="Title 0"/>
          <p:cNvSpPr>
            <a:spLocks noGrp="1"/>
          </p:cNvSpPr>
          <p:nvPr>
            <p:ph type="title"/>
          </p:nvPr>
        </p:nvSpPr>
        <p:spPr/>
        <p:txBody>
          <a:bodyPr/>
          <a:lstStyle/>
          <a:p>
            <a:r>
              <a:rPr lang="de-AT"/>
              <a:t>Unterkunft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477283"/>
            <a:ext cx="4212000" cy="2886234"/>
          </a:xfrm>
          <a:prstGeom prst="rect">
            <a:avLst/>
          </a:prstGeom>
        </p:spPr>
      </p:pic>
      <p:pic>
        <p:nvPicPr>
          <p:cNvPr id="100" name="Bild 2"/>
          <p:cNvPicPr>
            <a:picLocks noChangeAspect="1"/>
          </p:cNvPicPr>
          <p:nvPr/>
        </p:nvPicPr>
        <p:blipFill>
          <a:blip r:embed="rId3" cstate="print"/>
          <a:stretch>
            <a:fillRect/>
          </a:stretch>
        </p:blipFill>
        <p:spPr>
          <a:xfrm>
            <a:off x="4752000" y="2635867"/>
            <a:ext cx="4212000" cy="2569066"/>
          </a:xfrm>
          <a:prstGeom prst="rect">
            <a:avLst/>
          </a:prstGeom>
        </p:spPr>
      </p:pic>
      <p:sp>
        <p:nvSpPr>
          <p:cNvPr id="10050" name="Title 0"/>
          <p:cNvSpPr>
            <a:spLocks noGrp="1"/>
          </p:cNvSpPr>
          <p:nvPr>
            <p:ph type="title"/>
          </p:nvPr>
        </p:nvSpPr>
        <p:spPr/>
        <p:txBody>
          <a:bodyPr/>
          <a:lstStyle/>
          <a:p>
            <a:r>
              <a:rPr lang="de-AT"/>
              <a:t>Kategorie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635867"/>
            <a:ext cx="4212000" cy="2569066"/>
          </a:xfrm>
          <a:prstGeom prst="rect">
            <a:avLst/>
          </a:prstGeom>
        </p:spPr>
      </p:pic>
      <p:pic>
        <p:nvPicPr>
          <p:cNvPr id="100" name="Bild 2"/>
          <p:cNvPicPr>
            <a:picLocks noChangeAspect="1"/>
          </p:cNvPicPr>
          <p:nvPr/>
        </p:nvPicPr>
        <p:blipFill>
          <a:blip r:embed="rId3" cstate="print"/>
          <a:stretch>
            <a:fillRect/>
          </a:stretch>
        </p:blipFill>
        <p:spPr>
          <a:xfrm>
            <a:off x="4752000" y="2635867"/>
            <a:ext cx="4212000" cy="2569066"/>
          </a:xfrm>
          <a:prstGeom prst="rect">
            <a:avLst/>
          </a:prstGeom>
        </p:spPr>
      </p:pic>
      <p:sp>
        <p:nvSpPr>
          <p:cNvPr id="10051" name="Title 0"/>
          <p:cNvSpPr>
            <a:spLocks noGrp="1"/>
          </p:cNvSpPr>
          <p:nvPr>
            <p:ph type="title"/>
          </p:nvPr>
        </p:nvSpPr>
        <p:spPr/>
        <p:txBody>
          <a:bodyPr/>
          <a:lstStyle/>
          <a:p>
            <a:r>
              <a:rPr lang="de-AT"/>
              <a:t>Übernachtungen - Ort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635867"/>
            <a:ext cx="4212000" cy="2569066"/>
          </a:xfrm>
          <a:prstGeom prst="rect">
            <a:avLst/>
          </a:prstGeom>
        </p:spPr>
      </p:pic>
      <p:pic>
        <p:nvPicPr>
          <p:cNvPr id="100" name="Bild 2"/>
          <p:cNvPicPr>
            <a:picLocks noChangeAspect="1"/>
          </p:cNvPicPr>
          <p:nvPr/>
        </p:nvPicPr>
        <p:blipFill>
          <a:blip r:embed="rId3" cstate="print"/>
          <a:stretch>
            <a:fillRect/>
          </a:stretch>
        </p:blipFill>
        <p:spPr>
          <a:xfrm>
            <a:off x="4752000" y="2635867"/>
            <a:ext cx="4212000" cy="2569066"/>
          </a:xfrm>
          <a:prstGeom prst="rect">
            <a:avLst/>
          </a:prstGeom>
        </p:spPr>
      </p:pic>
      <p:sp>
        <p:nvSpPr>
          <p:cNvPr id="10052" name="Title 0"/>
          <p:cNvSpPr>
            <a:spLocks noGrp="1"/>
          </p:cNvSpPr>
          <p:nvPr>
            <p:ph type="title"/>
          </p:nvPr>
        </p:nvSpPr>
        <p:spPr/>
        <p:txBody>
          <a:bodyPr/>
          <a:lstStyle/>
          <a:p>
            <a:r>
              <a:rPr lang="de-AT"/>
              <a:t>Übernachtungen - Österreich</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635867"/>
            <a:ext cx="4212000" cy="2569066"/>
          </a:xfrm>
          <a:prstGeom prst="rect">
            <a:avLst/>
          </a:prstGeom>
        </p:spPr>
      </p:pic>
      <p:pic>
        <p:nvPicPr>
          <p:cNvPr id="100" name="Bild 2"/>
          <p:cNvPicPr>
            <a:picLocks noChangeAspect="1"/>
          </p:cNvPicPr>
          <p:nvPr/>
        </p:nvPicPr>
        <p:blipFill>
          <a:blip r:embed="rId3" cstate="print"/>
          <a:stretch>
            <a:fillRect/>
          </a:stretch>
        </p:blipFill>
        <p:spPr>
          <a:xfrm>
            <a:off x="4752000" y="2635867"/>
            <a:ext cx="4212000" cy="2569066"/>
          </a:xfrm>
          <a:prstGeom prst="rect">
            <a:avLst/>
          </a:prstGeom>
        </p:spPr>
      </p:pic>
      <p:sp>
        <p:nvSpPr>
          <p:cNvPr id="10053" name="Title 0"/>
          <p:cNvSpPr>
            <a:spLocks noGrp="1"/>
          </p:cNvSpPr>
          <p:nvPr>
            <p:ph type="title"/>
          </p:nvPr>
        </p:nvSpPr>
        <p:spPr/>
        <p:txBody>
          <a:bodyPr/>
          <a:lstStyle/>
          <a:p>
            <a:r>
              <a:rPr lang="de-AT"/>
              <a:t>Übernachtungen - Gesamte Reise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720000" y="2991713"/>
            <a:ext cx="5200650" cy="1857375"/>
          </a:xfrm>
          <a:prstGeom prst="rect">
            <a:avLst/>
          </a:prstGeom>
        </p:spPr>
      </p:pic>
      <p:sp>
        <p:nvSpPr>
          <p:cNvPr id="10054" name="Title 0"/>
          <p:cNvSpPr>
            <a:spLocks noGrp="1"/>
          </p:cNvSpPr>
          <p:nvPr>
            <p:ph type="title"/>
          </p:nvPr>
        </p:nvSpPr>
        <p:spPr/>
        <p:txBody>
          <a:bodyPr/>
          <a:lstStyle/>
          <a:p>
            <a:r>
              <a:rPr lang="de-AT"/>
              <a:t>Übernachtungen</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635867"/>
            <a:ext cx="4212000" cy="2569066"/>
          </a:xfrm>
          <a:prstGeom prst="rect">
            <a:avLst/>
          </a:prstGeom>
        </p:spPr>
      </p:pic>
      <p:pic>
        <p:nvPicPr>
          <p:cNvPr id="100" name="Bild 2"/>
          <p:cNvPicPr>
            <a:picLocks noChangeAspect="1"/>
          </p:cNvPicPr>
          <p:nvPr/>
        </p:nvPicPr>
        <p:blipFill>
          <a:blip r:embed="rId3" cstate="print"/>
          <a:stretch>
            <a:fillRect/>
          </a:stretch>
        </p:blipFill>
        <p:spPr>
          <a:xfrm>
            <a:off x="4752000" y="2635867"/>
            <a:ext cx="4212000" cy="2569066"/>
          </a:xfrm>
          <a:prstGeom prst="rect">
            <a:avLst/>
          </a:prstGeom>
        </p:spPr>
      </p:pic>
      <p:sp>
        <p:nvSpPr>
          <p:cNvPr id="10055" name="Title 0"/>
          <p:cNvSpPr>
            <a:spLocks noGrp="1"/>
          </p:cNvSpPr>
          <p:nvPr>
            <p:ph type="title"/>
          </p:nvPr>
        </p:nvSpPr>
        <p:spPr/>
        <p:txBody>
          <a:bodyPr/>
          <a:lstStyle/>
          <a:p>
            <a:r>
              <a:rPr lang="de-AT"/>
              <a:t>Destinationsurlaube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160114"/>
            <a:ext cx="4212000" cy="3520572"/>
          </a:xfrm>
          <a:prstGeom prst="rect">
            <a:avLst/>
          </a:prstGeom>
        </p:spPr>
      </p:pic>
      <p:pic>
        <p:nvPicPr>
          <p:cNvPr id="100" name="Bild 2"/>
          <p:cNvPicPr>
            <a:picLocks noChangeAspect="1"/>
          </p:cNvPicPr>
          <p:nvPr/>
        </p:nvPicPr>
        <p:blipFill>
          <a:blip r:embed="rId3" cstate="print"/>
          <a:stretch>
            <a:fillRect/>
          </a:stretch>
        </p:blipFill>
        <p:spPr>
          <a:xfrm>
            <a:off x="4752000" y="2160114"/>
            <a:ext cx="4212000" cy="3520572"/>
          </a:xfrm>
          <a:prstGeom prst="rect">
            <a:avLst/>
          </a:prstGeom>
        </p:spPr>
      </p:pic>
      <p:sp>
        <p:nvSpPr>
          <p:cNvPr id="10056" name="Title 0"/>
          <p:cNvSpPr>
            <a:spLocks noGrp="1"/>
          </p:cNvSpPr>
          <p:nvPr>
            <p:ph type="title"/>
          </p:nvPr>
        </p:nvSpPr>
        <p:spPr/>
        <p:txBody>
          <a:bodyPr/>
          <a:lstStyle/>
          <a:p>
            <a:r>
              <a:rPr lang="de-AT"/>
              <a:t>Urlaubsart - Teil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318699"/>
            <a:ext cx="4212000" cy="3203403"/>
          </a:xfrm>
          <a:prstGeom prst="rect">
            <a:avLst/>
          </a:prstGeom>
        </p:spPr>
      </p:pic>
      <p:pic>
        <p:nvPicPr>
          <p:cNvPr id="100" name="Bild 2"/>
          <p:cNvPicPr>
            <a:picLocks noChangeAspect="1"/>
          </p:cNvPicPr>
          <p:nvPr/>
        </p:nvPicPr>
        <p:blipFill>
          <a:blip r:embed="rId3" cstate="print"/>
          <a:stretch>
            <a:fillRect/>
          </a:stretch>
        </p:blipFill>
        <p:spPr>
          <a:xfrm>
            <a:off x="4752000" y="2477283"/>
            <a:ext cx="4212000" cy="2886234"/>
          </a:xfrm>
          <a:prstGeom prst="rect">
            <a:avLst/>
          </a:prstGeom>
        </p:spPr>
      </p:pic>
      <p:sp>
        <p:nvSpPr>
          <p:cNvPr id="10057" name="Title 0"/>
          <p:cNvSpPr>
            <a:spLocks noGrp="1"/>
          </p:cNvSpPr>
          <p:nvPr>
            <p:ph type="title"/>
          </p:nvPr>
        </p:nvSpPr>
        <p:spPr/>
        <p:txBody>
          <a:bodyPr/>
          <a:lstStyle/>
          <a:p>
            <a:r>
              <a:rPr lang="de-AT"/>
              <a:t>Urlaubsart - Teil 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1684361"/>
            <a:ext cx="4212000" cy="4472078"/>
          </a:xfrm>
          <a:prstGeom prst="rect">
            <a:avLst/>
          </a:prstGeom>
        </p:spPr>
      </p:pic>
      <p:pic>
        <p:nvPicPr>
          <p:cNvPr id="100" name="Bild 2"/>
          <p:cNvPicPr>
            <a:picLocks noChangeAspect="1"/>
          </p:cNvPicPr>
          <p:nvPr/>
        </p:nvPicPr>
        <p:blipFill>
          <a:blip r:embed="rId3" cstate="print"/>
          <a:stretch>
            <a:fillRect/>
          </a:stretch>
        </p:blipFill>
        <p:spPr>
          <a:xfrm>
            <a:off x="4752000" y="1684361"/>
            <a:ext cx="4212000" cy="4472078"/>
          </a:xfrm>
          <a:prstGeom prst="rect">
            <a:avLst/>
          </a:prstGeom>
        </p:spPr>
      </p:pic>
      <p:sp>
        <p:nvSpPr>
          <p:cNvPr id="10058" name="Title 0"/>
          <p:cNvSpPr>
            <a:spLocks noGrp="1"/>
          </p:cNvSpPr>
          <p:nvPr>
            <p:ph type="title"/>
          </p:nvPr>
        </p:nvSpPr>
        <p:spPr/>
        <p:txBody>
          <a:bodyPr/>
          <a:lstStyle/>
          <a:p>
            <a:r>
              <a:rPr lang="de-AT"/>
              <a:t>Urlaubsart - Teil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1525777"/>
            <a:ext cx="4212000" cy="4789246"/>
          </a:xfrm>
          <a:prstGeom prst="rect">
            <a:avLst/>
          </a:prstGeom>
        </p:spPr>
      </p:pic>
      <p:pic>
        <p:nvPicPr>
          <p:cNvPr id="100" name="Bild 2"/>
          <p:cNvPicPr>
            <a:picLocks noChangeAspect="1"/>
          </p:cNvPicPr>
          <p:nvPr/>
        </p:nvPicPr>
        <p:blipFill>
          <a:blip r:embed="rId3" cstate="print"/>
          <a:stretch>
            <a:fillRect/>
          </a:stretch>
        </p:blipFill>
        <p:spPr>
          <a:xfrm>
            <a:off x="4752000" y="1842946"/>
            <a:ext cx="4212000" cy="4154909"/>
          </a:xfrm>
          <a:prstGeom prst="rect">
            <a:avLst/>
          </a:prstGeom>
        </p:spPr>
      </p:pic>
      <p:sp>
        <p:nvSpPr>
          <p:cNvPr id="10005" name="Title 0"/>
          <p:cNvSpPr>
            <a:spLocks noGrp="1"/>
          </p:cNvSpPr>
          <p:nvPr>
            <p:ph type="title"/>
          </p:nvPr>
        </p:nvSpPr>
        <p:spPr/>
        <p:txBody>
          <a:bodyPr/>
          <a:lstStyle/>
          <a:p>
            <a:r>
              <a:rPr lang="de-AT"/>
              <a:t>Herkunftsland</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1836000" y="2416289"/>
            <a:ext cx="4932000" cy="3008222"/>
          </a:xfrm>
          <a:prstGeom prst="rect">
            <a:avLst/>
          </a:prstGeom>
        </p:spPr>
      </p:pic>
      <p:sp>
        <p:nvSpPr>
          <p:cNvPr id="10059" name="Title 0"/>
          <p:cNvSpPr>
            <a:spLocks noGrp="1"/>
          </p:cNvSpPr>
          <p:nvPr>
            <p:ph type="title"/>
          </p:nvPr>
        </p:nvSpPr>
        <p:spPr/>
        <p:txBody>
          <a:bodyPr/>
          <a:lstStyle/>
          <a:p>
            <a:r>
              <a:rPr lang="de-AT"/>
              <a:t>Rundreise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720000" y="2005875"/>
            <a:ext cx="6586538" cy="3829050"/>
          </a:xfrm>
          <a:prstGeom prst="rect">
            <a:avLst/>
          </a:prstGeom>
        </p:spPr>
      </p:pic>
      <p:sp>
        <p:nvSpPr>
          <p:cNvPr id="10060" name="Title 0"/>
          <p:cNvSpPr>
            <a:spLocks noGrp="1"/>
          </p:cNvSpPr>
          <p:nvPr>
            <p:ph type="title"/>
          </p:nvPr>
        </p:nvSpPr>
        <p:spPr/>
        <p:txBody>
          <a:bodyPr/>
          <a:lstStyle/>
          <a:p>
            <a:r>
              <a:rPr lang="de-AT"/>
              <a:t>Aktivitäten | Top 10</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720000" y="2001113"/>
            <a:ext cx="6924675" cy="3838575"/>
          </a:xfrm>
          <a:prstGeom prst="rect">
            <a:avLst/>
          </a:prstGeom>
        </p:spPr>
      </p:pic>
      <p:sp>
        <p:nvSpPr>
          <p:cNvPr id="10061" name="Title 0"/>
          <p:cNvSpPr>
            <a:spLocks noGrp="1"/>
          </p:cNvSpPr>
          <p:nvPr>
            <p:ph type="title"/>
          </p:nvPr>
        </p:nvSpPr>
        <p:spPr/>
        <p:txBody>
          <a:bodyPr/>
          <a:lstStyle/>
          <a:p>
            <a:r>
              <a:rPr lang="de-AT"/>
              <a:t>Hauptaktivitäten | Top 10</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635867"/>
            <a:ext cx="4212000" cy="2569066"/>
          </a:xfrm>
          <a:prstGeom prst="rect">
            <a:avLst/>
          </a:prstGeom>
        </p:spPr>
      </p:pic>
      <p:pic>
        <p:nvPicPr>
          <p:cNvPr id="100" name="Bild 2"/>
          <p:cNvPicPr>
            <a:picLocks noChangeAspect="1"/>
          </p:cNvPicPr>
          <p:nvPr/>
        </p:nvPicPr>
        <p:blipFill>
          <a:blip r:embed="rId3" cstate="print"/>
          <a:stretch>
            <a:fillRect/>
          </a:stretch>
        </p:blipFill>
        <p:spPr>
          <a:xfrm>
            <a:off x="4752000" y="2635867"/>
            <a:ext cx="4212000" cy="2569066"/>
          </a:xfrm>
          <a:prstGeom prst="rect">
            <a:avLst/>
          </a:prstGeom>
        </p:spPr>
      </p:pic>
      <p:sp>
        <p:nvSpPr>
          <p:cNvPr id="10062" name="Title 0"/>
          <p:cNvSpPr>
            <a:spLocks noGrp="1"/>
          </p:cNvSpPr>
          <p:nvPr>
            <p:ph type="title"/>
          </p:nvPr>
        </p:nvSpPr>
        <p:spPr/>
        <p:txBody>
          <a:bodyPr/>
          <a:lstStyle/>
          <a:p>
            <a:r>
              <a:rPr lang="de-AT"/>
              <a:t>Sportliche Aktivitäten - Teil 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001530"/>
            <a:ext cx="4212000" cy="3837740"/>
          </a:xfrm>
          <a:prstGeom prst="rect">
            <a:avLst/>
          </a:prstGeom>
        </p:spPr>
      </p:pic>
      <p:pic>
        <p:nvPicPr>
          <p:cNvPr id="100" name="Bild 2"/>
          <p:cNvPicPr>
            <a:picLocks noChangeAspect="1"/>
          </p:cNvPicPr>
          <p:nvPr/>
        </p:nvPicPr>
        <p:blipFill>
          <a:blip r:embed="rId3" cstate="print"/>
          <a:stretch>
            <a:fillRect/>
          </a:stretch>
        </p:blipFill>
        <p:spPr>
          <a:xfrm>
            <a:off x="4752000" y="2001530"/>
            <a:ext cx="4212000" cy="3837740"/>
          </a:xfrm>
          <a:prstGeom prst="rect">
            <a:avLst/>
          </a:prstGeom>
        </p:spPr>
      </p:pic>
      <p:sp>
        <p:nvSpPr>
          <p:cNvPr id="10063" name="Title 0"/>
          <p:cNvSpPr>
            <a:spLocks noGrp="1"/>
          </p:cNvSpPr>
          <p:nvPr>
            <p:ph type="title"/>
          </p:nvPr>
        </p:nvSpPr>
        <p:spPr/>
        <p:txBody>
          <a:bodyPr/>
          <a:lstStyle/>
          <a:p>
            <a:r>
              <a:rPr lang="de-AT"/>
              <a:t>Sportliche Aktivitäten - Teil 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1159200"/>
            <a:ext cx="4212000" cy="5899337"/>
          </a:xfrm>
          <a:prstGeom prst="rect">
            <a:avLst/>
          </a:prstGeom>
        </p:spPr>
      </p:pic>
      <p:pic>
        <p:nvPicPr>
          <p:cNvPr id="100" name="Bild 2"/>
          <p:cNvPicPr>
            <a:picLocks noChangeAspect="1"/>
          </p:cNvPicPr>
          <p:nvPr/>
        </p:nvPicPr>
        <p:blipFill>
          <a:blip r:embed="rId3" cstate="print"/>
          <a:stretch>
            <a:fillRect/>
          </a:stretch>
        </p:blipFill>
        <p:spPr>
          <a:xfrm>
            <a:off x="4752000" y="1159200"/>
            <a:ext cx="4212000" cy="5899337"/>
          </a:xfrm>
          <a:prstGeom prst="rect">
            <a:avLst/>
          </a:prstGeom>
        </p:spPr>
      </p:pic>
      <p:sp>
        <p:nvSpPr>
          <p:cNvPr id="10064" name="Title 0"/>
          <p:cNvSpPr>
            <a:spLocks noGrp="1"/>
          </p:cNvSpPr>
          <p:nvPr>
            <p:ph type="title"/>
          </p:nvPr>
        </p:nvSpPr>
        <p:spPr/>
        <p:txBody>
          <a:bodyPr/>
          <a:lstStyle/>
          <a:p>
            <a:r>
              <a:rPr lang="de-AT"/>
              <a:t>Sportliche Aktivitäten - Teil 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1446485"/>
            <a:ext cx="4212000" cy="4947831"/>
          </a:xfrm>
          <a:prstGeom prst="rect">
            <a:avLst/>
          </a:prstGeom>
        </p:spPr>
      </p:pic>
      <p:pic>
        <p:nvPicPr>
          <p:cNvPr id="100" name="Bild 2"/>
          <p:cNvPicPr>
            <a:picLocks noChangeAspect="1"/>
          </p:cNvPicPr>
          <p:nvPr/>
        </p:nvPicPr>
        <p:blipFill>
          <a:blip r:embed="rId3" cstate="print"/>
          <a:stretch>
            <a:fillRect/>
          </a:stretch>
        </p:blipFill>
        <p:spPr>
          <a:xfrm>
            <a:off x="4752000" y="1684361"/>
            <a:ext cx="4212000" cy="4472078"/>
          </a:xfrm>
          <a:prstGeom prst="rect">
            <a:avLst/>
          </a:prstGeom>
        </p:spPr>
      </p:pic>
      <p:sp>
        <p:nvSpPr>
          <p:cNvPr id="10065" name="Title 0"/>
          <p:cNvSpPr>
            <a:spLocks noGrp="1"/>
          </p:cNvSpPr>
          <p:nvPr>
            <p:ph type="title"/>
          </p:nvPr>
        </p:nvSpPr>
        <p:spPr/>
        <p:txBody>
          <a:bodyPr/>
          <a:lstStyle/>
          <a:p>
            <a:r>
              <a:rPr lang="de-AT"/>
              <a:t>Sonstige Aktivitäten - Teil 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1446485"/>
            <a:ext cx="4212000" cy="4947831"/>
          </a:xfrm>
          <a:prstGeom prst="rect">
            <a:avLst/>
          </a:prstGeom>
        </p:spPr>
      </p:pic>
      <p:pic>
        <p:nvPicPr>
          <p:cNvPr id="100" name="Bild 2"/>
          <p:cNvPicPr>
            <a:picLocks noChangeAspect="1"/>
          </p:cNvPicPr>
          <p:nvPr/>
        </p:nvPicPr>
        <p:blipFill>
          <a:blip r:embed="rId3" cstate="print"/>
          <a:stretch>
            <a:fillRect/>
          </a:stretch>
        </p:blipFill>
        <p:spPr>
          <a:xfrm>
            <a:off x="4752000" y="1446485"/>
            <a:ext cx="4212000" cy="4947831"/>
          </a:xfrm>
          <a:prstGeom prst="rect">
            <a:avLst/>
          </a:prstGeom>
        </p:spPr>
      </p:pic>
      <p:sp>
        <p:nvSpPr>
          <p:cNvPr id="10066" name="Title 0"/>
          <p:cNvSpPr>
            <a:spLocks noGrp="1"/>
          </p:cNvSpPr>
          <p:nvPr>
            <p:ph type="title"/>
          </p:nvPr>
        </p:nvSpPr>
        <p:spPr/>
        <p:txBody>
          <a:bodyPr/>
          <a:lstStyle/>
          <a:p>
            <a:r>
              <a:rPr lang="de-AT"/>
              <a:t>Sonstige Aktivitäten - Teil 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1684361"/>
            <a:ext cx="4212000" cy="4472078"/>
          </a:xfrm>
          <a:prstGeom prst="rect">
            <a:avLst/>
          </a:prstGeom>
        </p:spPr>
      </p:pic>
      <p:pic>
        <p:nvPicPr>
          <p:cNvPr id="100" name="Bild 2"/>
          <p:cNvPicPr>
            <a:picLocks noChangeAspect="1"/>
          </p:cNvPicPr>
          <p:nvPr/>
        </p:nvPicPr>
        <p:blipFill>
          <a:blip r:embed="rId3" cstate="print"/>
          <a:stretch>
            <a:fillRect/>
          </a:stretch>
        </p:blipFill>
        <p:spPr>
          <a:xfrm>
            <a:off x="4752000" y="1684361"/>
            <a:ext cx="4212000" cy="4472078"/>
          </a:xfrm>
          <a:prstGeom prst="rect">
            <a:avLst/>
          </a:prstGeom>
        </p:spPr>
      </p:pic>
      <p:sp>
        <p:nvSpPr>
          <p:cNvPr id="10067" name="Title 0"/>
          <p:cNvSpPr>
            <a:spLocks noGrp="1"/>
          </p:cNvSpPr>
          <p:nvPr>
            <p:ph type="title"/>
          </p:nvPr>
        </p:nvSpPr>
        <p:spPr/>
        <p:txBody>
          <a:bodyPr/>
          <a:lstStyle/>
          <a:p>
            <a:r>
              <a:rPr lang="de-AT"/>
              <a:t>Sonstige Aktivitäten - Teil 3</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635867"/>
            <a:ext cx="4212000" cy="2569066"/>
          </a:xfrm>
          <a:prstGeom prst="rect">
            <a:avLst/>
          </a:prstGeom>
        </p:spPr>
      </p:pic>
      <p:pic>
        <p:nvPicPr>
          <p:cNvPr id="100" name="Bild 2"/>
          <p:cNvPicPr>
            <a:picLocks noChangeAspect="1"/>
          </p:cNvPicPr>
          <p:nvPr/>
        </p:nvPicPr>
        <p:blipFill>
          <a:blip r:embed="rId3" cstate="print"/>
          <a:stretch>
            <a:fillRect/>
          </a:stretch>
        </p:blipFill>
        <p:spPr>
          <a:xfrm>
            <a:off x="4752000" y="2635867"/>
            <a:ext cx="4212000" cy="2569066"/>
          </a:xfrm>
          <a:prstGeom prst="rect">
            <a:avLst/>
          </a:prstGeom>
        </p:spPr>
      </p:pic>
      <p:sp>
        <p:nvSpPr>
          <p:cNvPr id="10068" name="Title 0"/>
          <p:cNvSpPr>
            <a:spLocks noGrp="1"/>
          </p:cNvSpPr>
          <p:nvPr>
            <p:ph type="title"/>
          </p:nvPr>
        </p:nvSpPr>
        <p:spPr/>
        <p:txBody>
          <a:bodyPr/>
          <a:lstStyle/>
          <a:p>
            <a:r>
              <a:rPr lang="de-AT"/>
              <a:t>Sonstige Aktivitäten - Teil 4</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635867"/>
            <a:ext cx="4212000" cy="2569066"/>
          </a:xfrm>
          <a:prstGeom prst="rect">
            <a:avLst/>
          </a:prstGeom>
        </p:spPr>
      </p:pic>
      <p:pic>
        <p:nvPicPr>
          <p:cNvPr id="100" name="Bild 2"/>
          <p:cNvPicPr>
            <a:picLocks noChangeAspect="1"/>
          </p:cNvPicPr>
          <p:nvPr/>
        </p:nvPicPr>
        <p:blipFill>
          <a:blip r:embed="rId3" cstate="print"/>
          <a:stretch>
            <a:fillRect/>
          </a:stretch>
        </p:blipFill>
        <p:spPr>
          <a:xfrm>
            <a:off x="4752000" y="2635867"/>
            <a:ext cx="4212000" cy="2569066"/>
          </a:xfrm>
          <a:prstGeom prst="rect">
            <a:avLst/>
          </a:prstGeom>
        </p:spPr>
      </p:pic>
      <p:sp>
        <p:nvSpPr>
          <p:cNvPr id="10006" name="Title 0"/>
          <p:cNvSpPr>
            <a:spLocks noGrp="1"/>
          </p:cNvSpPr>
          <p:nvPr>
            <p:ph type="title"/>
          </p:nvPr>
        </p:nvSpPr>
        <p:spPr/>
        <p:txBody>
          <a:bodyPr/>
          <a:lstStyle/>
          <a:p>
            <a:r>
              <a:rPr lang="de-AT"/>
              <a:t>Umgebung</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1836000" y="1859211"/>
            <a:ext cx="4932000" cy="4122379"/>
          </a:xfrm>
          <a:prstGeom prst="rect">
            <a:avLst/>
          </a:prstGeom>
        </p:spPr>
      </p:pic>
      <p:sp>
        <p:nvSpPr>
          <p:cNvPr id="10069" name="Title 0"/>
          <p:cNvSpPr>
            <a:spLocks noGrp="1"/>
          </p:cNvSpPr>
          <p:nvPr>
            <p:ph type="title"/>
          </p:nvPr>
        </p:nvSpPr>
        <p:spPr/>
        <p:txBody>
          <a:bodyPr/>
          <a:lstStyle/>
          <a:p>
            <a:r>
              <a:rPr lang="de-AT" dirty="0"/>
              <a:t>Pauschalarrangement - Teil 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1836000" y="1859211"/>
            <a:ext cx="4932000" cy="4122379"/>
          </a:xfrm>
          <a:prstGeom prst="rect">
            <a:avLst/>
          </a:prstGeom>
        </p:spPr>
      </p:pic>
      <p:sp>
        <p:nvSpPr>
          <p:cNvPr id="10070" name="Title 0"/>
          <p:cNvSpPr>
            <a:spLocks noGrp="1"/>
          </p:cNvSpPr>
          <p:nvPr>
            <p:ph type="title"/>
          </p:nvPr>
        </p:nvSpPr>
        <p:spPr/>
        <p:txBody>
          <a:bodyPr/>
          <a:lstStyle/>
          <a:p>
            <a:r>
              <a:rPr lang="de-AT"/>
              <a:t>Pauschalarrangement - Teil 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180000" y="2096363"/>
            <a:ext cx="8953500" cy="3648075"/>
          </a:xfrm>
          <a:prstGeom prst="rect">
            <a:avLst/>
          </a:prstGeom>
        </p:spPr>
      </p:pic>
      <p:sp>
        <p:nvSpPr>
          <p:cNvPr id="10071" name="Title 0"/>
          <p:cNvSpPr>
            <a:spLocks noGrp="1"/>
          </p:cNvSpPr>
          <p:nvPr>
            <p:ph type="title"/>
          </p:nvPr>
        </p:nvSpPr>
        <p:spPr/>
        <p:txBody>
          <a:bodyPr/>
          <a:lstStyle/>
          <a:p>
            <a:r>
              <a:rPr lang="de-AT"/>
              <a:t>Ausgaben</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2" name="Title 0"/>
          <p:cNvSpPr>
            <a:spLocks noGrp="1"/>
          </p:cNvSpPr>
          <p:nvPr>
            <p:ph type="title"/>
          </p:nvPr>
        </p:nvSpPr>
        <p:spPr/>
        <p:txBody>
          <a:bodyPr/>
          <a:lstStyle/>
          <a:p>
            <a:r>
              <a:rPr lang="de-AT"/>
              <a:t>Zufriedenheit | Empfehlung</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318699"/>
            <a:ext cx="4212000" cy="3203403"/>
          </a:xfrm>
          <a:prstGeom prst="rect">
            <a:avLst/>
          </a:prstGeom>
        </p:spPr>
      </p:pic>
      <p:pic>
        <p:nvPicPr>
          <p:cNvPr id="100" name="Bild 2"/>
          <p:cNvPicPr>
            <a:picLocks noChangeAspect="1"/>
          </p:cNvPicPr>
          <p:nvPr/>
        </p:nvPicPr>
        <p:blipFill>
          <a:blip r:embed="rId3" cstate="print"/>
          <a:stretch>
            <a:fillRect/>
          </a:stretch>
        </p:blipFill>
        <p:spPr>
          <a:xfrm>
            <a:off x="4752000" y="2318699"/>
            <a:ext cx="4212000" cy="3203403"/>
          </a:xfrm>
          <a:prstGeom prst="rect">
            <a:avLst/>
          </a:prstGeom>
        </p:spPr>
      </p:pic>
      <p:sp>
        <p:nvSpPr>
          <p:cNvPr id="10073" name="Title 0"/>
          <p:cNvSpPr>
            <a:spLocks noGrp="1"/>
          </p:cNvSpPr>
          <p:nvPr>
            <p:ph type="title"/>
          </p:nvPr>
        </p:nvSpPr>
        <p:spPr/>
        <p:txBody>
          <a:bodyPr/>
          <a:lstStyle/>
          <a:p>
            <a:r>
              <a:rPr lang="de-AT"/>
              <a:t>Zufriedenheit | Gesamtdestination - Teil 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1684361"/>
            <a:ext cx="4212000" cy="4472078"/>
          </a:xfrm>
          <a:prstGeom prst="rect">
            <a:avLst/>
          </a:prstGeom>
        </p:spPr>
      </p:pic>
      <p:pic>
        <p:nvPicPr>
          <p:cNvPr id="100" name="Bild 2"/>
          <p:cNvPicPr>
            <a:picLocks noChangeAspect="1"/>
          </p:cNvPicPr>
          <p:nvPr/>
        </p:nvPicPr>
        <p:blipFill>
          <a:blip r:embed="rId3" cstate="print"/>
          <a:stretch>
            <a:fillRect/>
          </a:stretch>
        </p:blipFill>
        <p:spPr>
          <a:xfrm>
            <a:off x="4752000" y="1684361"/>
            <a:ext cx="4212000" cy="4472078"/>
          </a:xfrm>
          <a:prstGeom prst="rect">
            <a:avLst/>
          </a:prstGeom>
        </p:spPr>
      </p:pic>
      <p:sp>
        <p:nvSpPr>
          <p:cNvPr id="10074" name="Title 0"/>
          <p:cNvSpPr>
            <a:spLocks noGrp="1"/>
          </p:cNvSpPr>
          <p:nvPr>
            <p:ph type="title"/>
          </p:nvPr>
        </p:nvSpPr>
        <p:spPr/>
        <p:txBody>
          <a:bodyPr/>
          <a:lstStyle/>
          <a:p>
            <a:r>
              <a:rPr lang="de-AT"/>
              <a:t>Zufriedenheit | Gesamtdestination - Teil 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1159200"/>
            <a:ext cx="4212000" cy="6375090"/>
          </a:xfrm>
          <a:prstGeom prst="rect">
            <a:avLst/>
          </a:prstGeom>
        </p:spPr>
      </p:pic>
      <p:pic>
        <p:nvPicPr>
          <p:cNvPr id="100" name="Bild 2"/>
          <p:cNvPicPr>
            <a:picLocks noChangeAspect="1"/>
          </p:cNvPicPr>
          <p:nvPr/>
        </p:nvPicPr>
        <p:blipFill>
          <a:blip r:embed="rId3" cstate="print"/>
          <a:stretch>
            <a:fillRect/>
          </a:stretch>
        </p:blipFill>
        <p:spPr>
          <a:xfrm>
            <a:off x="4752000" y="1159200"/>
            <a:ext cx="4212000" cy="6375090"/>
          </a:xfrm>
          <a:prstGeom prst="rect">
            <a:avLst/>
          </a:prstGeom>
        </p:spPr>
      </p:pic>
      <p:sp>
        <p:nvSpPr>
          <p:cNvPr id="10075" name="Title 0"/>
          <p:cNvSpPr>
            <a:spLocks noGrp="1"/>
          </p:cNvSpPr>
          <p:nvPr>
            <p:ph type="title"/>
          </p:nvPr>
        </p:nvSpPr>
        <p:spPr/>
        <p:txBody>
          <a:bodyPr/>
          <a:lstStyle/>
          <a:p>
            <a:r>
              <a:rPr lang="de-AT"/>
              <a:t>Zufriedenheit | Gastronomie &amp; Unterkunft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001530"/>
            <a:ext cx="4212000" cy="3837740"/>
          </a:xfrm>
          <a:prstGeom prst="rect">
            <a:avLst/>
          </a:prstGeom>
        </p:spPr>
      </p:pic>
      <p:pic>
        <p:nvPicPr>
          <p:cNvPr id="100" name="Bild 2"/>
          <p:cNvPicPr>
            <a:picLocks noChangeAspect="1"/>
          </p:cNvPicPr>
          <p:nvPr/>
        </p:nvPicPr>
        <p:blipFill>
          <a:blip r:embed="rId3" cstate="print"/>
          <a:stretch>
            <a:fillRect/>
          </a:stretch>
        </p:blipFill>
        <p:spPr>
          <a:xfrm>
            <a:off x="4752000" y="2001530"/>
            <a:ext cx="4212000" cy="3837740"/>
          </a:xfrm>
          <a:prstGeom prst="rect">
            <a:avLst/>
          </a:prstGeom>
        </p:spPr>
      </p:pic>
      <p:sp>
        <p:nvSpPr>
          <p:cNvPr id="10076" name="Title 0"/>
          <p:cNvSpPr>
            <a:spLocks noGrp="1"/>
          </p:cNvSpPr>
          <p:nvPr>
            <p:ph type="title"/>
          </p:nvPr>
        </p:nvSpPr>
        <p:spPr/>
        <p:txBody>
          <a:bodyPr/>
          <a:lstStyle/>
          <a:p>
            <a:r>
              <a:rPr lang="de-AT"/>
              <a:t>Zufriedenheit | Sport</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160114"/>
            <a:ext cx="4212000" cy="3520572"/>
          </a:xfrm>
          <a:prstGeom prst="rect">
            <a:avLst/>
          </a:prstGeom>
        </p:spPr>
      </p:pic>
      <p:pic>
        <p:nvPicPr>
          <p:cNvPr id="100" name="Bild 2"/>
          <p:cNvPicPr>
            <a:picLocks noChangeAspect="1"/>
          </p:cNvPicPr>
          <p:nvPr/>
        </p:nvPicPr>
        <p:blipFill>
          <a:blip r:embed="rId3" cstate="print"/>
          <a:stretch>
            <a:fillRect/>
          </a:stretch>
        </p:blipFill>
        <p:spPr>
          <a:xfrm>
            <a:off x="4752000" y="2160114"/>
            <a:ext cx="4212000" cy="3520572"/>
          </a:xfrm>
          <a:prstGeom prst="rect">
            <a:avLst/>
          </a:prstGeom>
        </p:spPr>
      </p:pic>
      <p:sp>
        <p:nvSpPr>
          <p:cNvPr id="10077" name="Title 0"/>
          <p:cNvSpPr>
            <a:spLocks noGrp="1"/>
          </p:cNvSpPr>
          <p:nvPr>
            <p:ph type="title"/>
          </p:nvPr>
        </p:nvSpPr>
        <p:spPr/>
        <p:txBody>
          <a:bodyPr/>
          <a:lstStyle/>
          <a:p>
            <a:r>
              <a:rPr lang="de-AT"/>
              <a:t>Zufriedenheit | Berg Sommer</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1208608"/>
            <a:ext cx="4212000" cy="5423584"/>
          </a:xfrm>
          <a:prstGeom prst="rect">
            <a:avLst/>
          </a:prstGeom>
        </p:spPr>
      </p:pic>
      <p:pic>
        <p:nvPicPr>
          <p:cNvPr id="100" name="Bild 2"/>
          <p:cNvPicPr>
            <a:picLocks noChangeAspect="1"/>
          </p:cNvPicPr>
          <p:nvPr/>
        </p:nvPicPr>
        <p:blipFill>
          <a:blip r:embed="rId3" cstate="print"/>
          <a:stretch>
            <a:fillRect/>
          </a:stretch>
        </p:blipFill>
        <p:spPr>
          <a:xfrm>
            <a:off x="4752000" y="1208608"/>
            <a:ext cx="4212000" cy="5423584"/>
          </a:xfrm>
          <a:prstGeom prst="rect">
            <a:avLst/>
          </a:prstGeom>
        </p:spPr>
      </p:pic>
      <p:sp>
        <p:nvSpPr>
          <p:cNvPr id="10078" name="Title 0"/>
          <p:cNvSpPr>
            <a:spLocks noGrp="1"/>
          </p:cNvSpPr>
          <p:nvPr>
            <p:ph type="title"/>
          </p:nvPr>
        </p:nvSpPr>
        <p:spPr/>
        <p:txBody>
          <a:bodyPr/>
          <a:lstStyle/>
          <a:p>
            <a:r>
              <a:rPr lang="de-AT"/>
              <a:t>Zufriedenheit | Touristisches Angebot/Freizeitangebot - Teil 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720000" y="1080000"/>
            <a:ext cx="3960000" cy="3011746"/>
          </a:xfrm>
          <a:prstGeom prst="rect">
            <a:avLst/>
          </a:prstGeom>
        </p:spPr>
      </p:pic>
      <p:pic>
        <p:nvPicPr>
          <p:cNvPr id="100" name="Bild 2"/>
          <p:cNvPicPr>
            <a:picLocks noChangeAspect="1"/>
          </p:cNvPicPr>
          <p:nvPr/>
        </p:nvPicPr>
        <p:blipFill>
          <a:blip r:embed="rId3" cstate="print"/>
          <a:stretch>
            <a:fillRect/>
          </a:stretch>
        </p:blipFill>
        <p:spPr>
          <a:xfrm>
            <a:off x="4680000" y="1080000"/>
            <a:ext cx="3960000" cy="3011746"/>
          </a:xfrm>
          <a:prstGeom prst="rect">
            <a:avLst/>
          </a:prstGeom>
        </p:spPr>
      </p:pic>
      <p:pic>
        <p:nvPicPr>
          <p:cNvPr id="101" name="Bild 3"/>
          <p:cNvPicPr>
            <a:picLocks noChangeAspect="1"/>
          </p:cNvPicPr>
          <p:nvPr/>
        </p:nvPicPr>
        <p:blipFill>
          <a:blip r:embed="rId4" cstate="print"/>
          <a:stretch>
            <a:fillRect/>
          </a:stretch>
        </p:blipFill>
        <p:spPr>
          <a:xfrm>
            <a:off x="2880000" y="4451746"/>
            <a:ext cx="3724275" cy="1428750"/>
          </a:xfrm>
          <a:prstGeom prst="rect">
            <a:avLst/>
          </a:prstGeom>
        </p:spPr>
      </p:pic>
      <p:sp>
        <p:nvSpPr>
          <p:cNvPr id="10007" name="Title 0"/>
          <p:cNvSpPr>
            <a:spLocks noGrp="1"/>
          </p:cNvSpPr>
          <p:nvPr>
            <p:ph type="title"/>
          </p:nvPr>
        </p:nvSpPr>
        <p:spPr/>
        <p:txBody>
          <a:bodyPr/>
          <a:lstStyle/>
          <a:p>
            <a:r>
              <a:rPr lang="de-AT"/>
              <a:t>Alter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318699"/>
            <a:ext cx="4212000" cy="3203403"/>
          </a:xfrm>
          <a:prstGeom prst="rect">
            <a:avLst/>
          </a:prstGeom>
        </p:spPr>
      </p:pic>
      <p:pic>
        <p:nvPicPr>
          <p:cNvPr id="100" name="Bild 2"/>
          <p:cNvPicPr>
            <a:picLocks noChangeAspect="1"/>
          </p:cNvPicPr>
          <p:nvPr/>
        </p:nvPicPr>
        <p:blipFill>
          <a:blip r:embed="rId3" cstate="print"/>
          <a:stretch>
            <a:fillRect/>
          </a:stretch>
        </p:blipFill>
        <p:spPr>
          <a:xfrm>
            <a:off x="4752000" y="2318699"/>
            <a:ext cx="4212000" cy="3203403"/>
          </a:xfrm>
          <a:prstGeom prst="rect">
            <a:avLst/>
          </a:prstGeom>
        </p:spPr>
      </p:pic>
      <p:sp>
        <p:nvSpPr>
          <p:cNvPr id="10079" name="Title 0"/>
          <p:cNvSpPr>
            <a:spLocks noGrp="1"/>
          </p:cNvSpPr>
          <p:nvPr>
            <p:ph type="title"/>
          </p:nvPr>
        </p:nvSpPr>
        <p:spPr/>
        <p:txBody>
          <a:bodyPr/>
          <a:lstStyle/>
          <a:p>
            <a:r>
              <a:rPr lang="de-AT"/>
              <a:t>Zufriedenheit | Touristisches Angebot/Freizeitangebot - Teil 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318699"/>
            <a:ext cx="4212000" cy="3203403"/>
          </a:xfrm>
          <a:prstGeom prst="rect">
            <a:avLst/>
          </a:prstGeom>
        </p:spPr>
      </p:pic>
      <p:pic>
        <p:nvPicPr>
          <p:cNvPr id="100" name="Bild 2"/>
          <p:cNvPicPr>
            <a:picLocks noChangeAspect="1"/>
          </p:cNvPicPr>
          <p:nvPr/>
        </p:nvPicPr>
        <p:blipFill>
          <a:blip r:embed="rId3" cstate="print"/>
          <a:stretch>
            <a:fillRect/>
          </a:stretch>
        </p:blipFill>
        <p:spPr>
          <a:xfrm>
            <a:off x="4752000" y="2318699"/>
            <a:ext cx="4212000" cy="3203403"/>
          </a:xfrm>
          <a:prstGeom prst="rect">
            <a:avLst/>
          </a:prstGeom>
        </p:spPr>
      </p:pic>
      <p:sp>
        <p:nvSpPr>
          <p:cNvPr id="10080" name="Title 0"/>
          <p:cNvSpPr>
            <a:spLocks noGrp="1"/>
          </p:cNvSpPr>
          <p:nvPr>
            <p:ph type="title"/>
          </p:nvPr>
        </p:nvSpPr>
        <p:spPr/>
        <p:txBody>
          <a:bodyPr/>
          <a:lstStyle/>
          <a:p>
            <a:r>
              <a:rPr lang="de-AT"/>
              <a:t>Zufriedenheit | Kultur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1" name="Title 0"/>
          <p:cNvSpPr>
            <a:spLocks noGrp="1"/>
          </p:cNvSpPr>
          <p:nvPr>
            <p:ph type="title"/>
          </p:nvPr>
        </p:nvSpPr>
        <p:spPr/>
        <p:txBody>
          <a:bodyPr/>
          <a:lstStyle/>
          <a:p>
            <a:r>
              <a:rPr lang="de-AT"/>
              <a:t>SWOT Zufriedenheit | Erklärung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720000" y="1810613"/>
            <a:ext cx="7181850" cy="4219575"/>
          </a:xfrm>
          <a:prstGeom prst="rect">
            <a:avLst/>
          </a:prstGeom>
        </p:spPr>
      </p:pic>
      <p:sp>
        <p:nvSpPr>
          <p:cNvPr id="10082" name="Title 0"/>
          <p:cNvSpPr>
            <a:spLocks noGrp="1"/>
          </p:cNvSpPr>
          <p:nvPr>
            <p:ph type="title"/>
          </p:nvPr>
        </p:nvSpPr>
        <p:spPr/>
        <p:txBody>
          <a:bodyPr/>
          <a:lstStyle/>
          <a:p>
            <a:r>
              <a:rPr lang="de-AT"/>
              <a:t>Zufriedenheit | Stärken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180000" y="1874907"/>
            <a:ext cx="7534275" cy="4090987"/>
          </a:xfrm>
          <a:prstGeom prst="rect">
            <a:avLst/>
          </a:prstGeom>
        </p:spPr>
      </p:pic>
      <p:sp>
        <p:nvSpPr>
          <p:cNvPr id="10083" name="Title 0"/>
          <p:cNvSpPr>
            <a:spLocks noGrp="1"/>
          </p:cNvSpPr>
          <p:nvPr>
            <p:ph type="title"/>
          </p:nvPr>
        </p:nvSpPr>
        <p:spPr/>
        <p:txBody>
          <a:bodyPr/>
          <a:lstStyle/>
          <a:p>
            <a:r>
              <a:rPr lang="de-AT"/>
              <a:t>Zufriedenheit | Schwächen</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1684361"/>
            <a:ext cx="4212000" cy="4472078"/>
          </a:xfrm>
          <a:prstGeom prst="rect">
            <a:avLst/>
          </a:prstGeom>
        </p:spPr>
      </p:pic>
      <p:pic>
        <p:nvPicPr>
          <p:cNvPr id="100" name="Bild 2"/>
          <p:cNvPicPr>
            <a:picLocks noChangeAspect="1"/>
          </p:cNvPicPr>
          <p:nvPr/>
        </p:nvPicPr>
        <p:blipFill>
          <a:blip r:embed="rId3" cstate="print"/>
          <a:stretch>
            <a:fillRect/>
          </a:stretch>
        </p:blipFill>
        <p:spPr>
          <a:xfrm>
            <a:off x="4752000" y="2001530"/>
            <a:ext cx="4212000" cy="3837740"/>
          </a:xfrm>
          <a:prstGeom prst="rect">
            <a:avLst/>
          </a:prstGeom>
        </p:spPr>
      </p:pic>
      <p:sp>
        <p:nvSpPr>
          <p:cNvPr id="10084" name="Title 0"/>
          <p:cNvSpPr>
            <a:spLocks noGrp="1"/>
          </p:cNvSpPr>
          <p:nvPr>
            <p:ph type="title"/>
          </p:nvPr>
        </p:nvSpPr>
        <p:spPr/>
        <p:txBody>
          <a:bodyPr/>
          <a:lstStyle/>
          <a:p>
            <a:r>
              <a:rPr lang="de-AT"/>
              <a:t>Weiterempfehlung</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720000" y="3215550"/>
            <a:ext cx="7005638" cy="1409700"/>
          </a:xfrm>
          <a:prstGeom prst="rect">
            <a:avLst/>
          </a:prstGeom>
        </p:spPr>
      </p:pic>
      <p:sp>
        <p:nvSpPr>
          <p:cNvPr id="10085" name="Title 0"/>
          <p:cNvSpPr>
            <a:spLocks noGrp="1"/>
          </p:cNvSpPr>
          <p:nvPr>
            <p:ph type="title"/>
          </p:nvPr>
        </p:nvSpPr>
        <p:spPr/>
        <p:txBody>
          <a:bodyPr/>
          <a:lstStyle/>
          <a:p>
            <a:r>
              <a:rPr lang="de-AT"/>
              <a:t>Weiterempfehlung - Net Promoter Score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 name="Title 0"/>
          <p:cNvSpPr>
            <a:spLocks noGrp="1"/>
          </p:cNvSpPr>
          <p:nvPr>
            <p:ph type="title"/>
          </p:nvPr>
        </p:nvSpPr>
        <p:spPr/>
        <p:txBody>
          <a:bodyPr/>
          <a:lstStyle/>
          <a:p>
            <a:r>
              <a:rPr lang="de-AT"/>
              <a:t>Positionierung</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001530"/>
            <a:ext cx="4212000" cy="3837740"/>
          </a:xfrm>
          <a:prstGeom prst="rect">
            <a:avLst/>
          </a:prstGeom>
        </p:spPr>
      </p:pic>
      <p:pic>
        <p:nvPicPr>
          <p:cNvPr id="100" name="Bild 2"/>
          <p:cNvPicPr>
            <a:picLocks noChangeAspect="1"/>
          </p:cNvPicPr>
          <p:nvPr/>
        </p:nvPicPr>
        <p:blipFill>
          <a:blip r:embed="rId3" cstate="print"/>
          <a:stretch>
            <a:fillRect/>
          </a:stretch>
        </p:blipFill>
        <p:spPr>
          <a:xfrm>
            <a:off x="4752000" y="2001530"/>
            <a:ext cx="4212000" cy="3837740"/>
          </a:xfrm>
          <a:prstGeom prst="rect">
            <a:avLst/>
          </a:prstGeom>
        </p:spPr>
      </p:pic>
      <p:sp>
        <p:nvSpPr>
          <p:cNvPr id="10087" name="Title 0"/>
          <p:cNvSpPr>
            <a:spLocks noGrp="1"/>
          </p:cNvSpPr>
          <p:nvPr>
            <p:ph type="title"/>
          </p:nvPr>
        </p:nvSpPr>
        <p:spPr/>
        <p:txBody>
          <a:bodyPr/>
          <a:lstStyle/>
          <a:p>
            <a:r>
              <a:rPr lang="de-AT"/>
              <a:t>Image - Teil 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001530"/>
            <a:ext cx="4212000" cy="3837740"/>
          </a:xfrm>
          <a:prstGeom prst="rect">
            <a:avLst/>
          </a:prstGeom>
        </p:spPr>
      </p:pic>
      <p:pic>
        <p:nvPicPr>
          <p:cNvPr id="100" name="Bild 2"/>
          <p:cNvPicPr>
            <a:picLocks noChangeAspect="1"/>
          </p:cNvPicPr>
          <p:nvPr/>
        </p:nvPicPr>
        <p:blipFill>
          <a:blip r:embed="rId3" cstate="print"/>
          <a:stretch>
            <a:fillRect/>
          </a:stretch>
        </p:blipFill>
        <p:spPr>
          <a:xfrm>
            <a:off x="4752000" y="2001530"/>
            <a:ext cx="4212000" cy="3837740"/>
          </a:xfrm>
          <a:prstGeom prst="rect">
            <a:avLst/>
          </a:prstGeom>
        </p:spPr>
      </p:pic>
      <p:sp>
        <p:nvSpPr>
          <p:cNvPr id="10088" name="Title 0"/>
          <p:cNvSpPr>
            <a:spLocks noGrp="1"/>
          </p:cNvSpPr>
          <p:nvPr>
            <p:ph type="title"/>
          </p:nvPr>
        </p:nvSpPr>
        <p:spPr/>
        <p:txBody>
          <a:bodyPr/>
          <a:lstStyle/>
          <a:p>
            <a:r>
              <a:rPr lang="de-AT"/>
              <a:t>Image - Teil 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2635867"/>
            <a:ext cx="4212000" cy="2569066"/>
          </a:xfrm>
          <a:prstGeom prst="rect">
            <a:avLst/>
          </a:prstGeom>
        </p:spPr>
      </p:pic>
      <p:pic>
        <p:nvPicPr>
          <p:cNvPr id="100" name="Bild 2"/>
          <p:cNvPicPr>
            <a:picLocks noChangeAspect="1"/>
          </p:cNvPicPr>
          <p:nvPr/>
        </p:nvPicPr>
        <p:blipFill>
          <a:blip r:embed="rId3" cstate="print"/>
          <a:stretch>
            <a:fillRect/>
          </a:stretch>
        </p:blipFill>
        <p:spPr>
          <a:xfrm>
            <a:off x="4752000" y="2635867"/>
            <a:ext cx="4212000" cy="2569066"/>
          </a:xfrm>
          <a:prstGeom prst="rect">
            <a:avLst/>
          </a:prstGeom>
        </p:spPr>
      </p:pic>
      <p:sp>
        <p:nvSpPr>
          <p:cNvPr id="10008" name="Title 0"/>
          <p:cNvSpPr>
            <a:spLocks noGrp="1"/>
          </p:cNvSpPr>
          <p:nvPr>
            <p:ph type="title"/>
          </p:nvPr>
        </p:nvSpPr>
        <p:spPr/>
        <p:txBody>
          <a:bodyPr/>
          <a:lstStyle/>
          <a:p>
            <a:r>
              <a:rPr lang="de-AT"/>
              <a:t>Geschlecht</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 1"/>
          <p:cNvPicPr>
            <a:picLocks noChangeAspect="1"/>
          </p:cNvPicPr>
          <p:nvPr/>
        </p:nvPicPr>
        <p:blipFill>
          <a:blip r:embed="rId2" cstate="print"/>
          <a:stretch>
            <a:fillRect/>
          </a:stretch>
        </p:blipFill>
        <p:spPr>
          <a:xfrm>
            <a:off x="288000" y="1842946"/>
            <a:ext cx="4212000" cy="4154909"/>
          </a:xfrm>
          <a:prstGeom prst="rect">
            <a:avLst/>
          </a:prstGeom>
        </p:spPr>
      </p:pic>
      <p:pic>
        <p:nvPicPr>
          <p:cNvPr id="100" name="Bild 2"/>
          <p:cNvPicPr>
            <a:picLocks noChangeAspect="1"/>
          </p:cNvPicPr>
          <p:nvPr/>
        </p:nvPicPr>
        <p:blipFill>
          <a:blip r:embed="rId3" cstate="print"/>
          <a:stretch>
            <a:fillRect/>
          </a:stretch>
        </p:blipFill>
        <p:spPr>
          <a:xfrm>
            <a:off x="4752000" y="1842946"/>
            <a:ext cx="4212000" cy="4154909"/>
          </a:xfrm>
          <a:prstGeom prst="rect">
            <a:avLst/>
          </a:prstGeom>
        </p:spPr>
      </p:pic>
      <p:sp>
        <p:nvSpPr>
          <p:cNvPr id="10089" name="Title 0"/>
          <p:cNvSpPr>
            <a:spLocks noGrp="1"/>
          </p:cNvSpPr>
          <p:nvPr>
            <p:ph type="title"/>
          </p:nvPr>
        </p:nvSpPr>
        <p:spPr/>
        <p:txBody>
          <a:bodyPr/>
          <a:lstStyle/>
          <a:p>
            <a:r>
              <a:rPr lang="de-AT"/>
              <a:t>Image - Teil 3</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0" name="Title 0"/>
          <p:cNvSpPr>
            <a:spLocks noGrp="1"/>
          </p:cNvSpPr>
          <p:nvPr>
            <p:ph type="title"/>
          </p:nvPr>
        </p:nvSpPr>
        <p:spPr/>
        <p:txBody>
          <a:bodyPr/>
          <a:lstStyle/>
          <a:p>
            <a:r>
              <a:rPr lang="de-AT"/>
              <a:t>Ansprechpartner</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booklet_vorlage_tmona_ab2017_43">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ANOVA">
      <a:majorFont>
        <a:latin typeface="Impact"/>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7F8C8D"/>
        </a:solidFill>
        <a:ln w="38100">
          <a:noFill/>
        </a:ln>
      </a:spPr>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defPPr algn="ctr">
          <a:defRPr sz="2000" dirty="0" smtClean="0">
            <a:latin typeface="Oswald Regular" panose="02000503000000000000" pitchFamily="2"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chemeClr val="bg1">
              <a:lumMod val="8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a:latin typeface="Verdana" panose="020B0604030504040204" pitchFamily="34" charset="0"/>
            <a:ea typeface="Verdana" panose="020B0604030504040204" pitchFamily="34" charset="0"/>
            <a:cs typeface="Verdana" panose="020B0604030504040204" pitchFamily="34" charset="0"/>
          </a:defRPr>
        </a:defPPr>
      </a:lstStyle>
    </a:tx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booklet_vorlage_tmona_ab2017_43</Template>
  <TotalTime>0</TotalTime>
  <Words>329</Words>
  <Application>Microsoft Office PowerPoint</Application>
  <PresentationFormat>Bildschirmpräsentation (4:3)</PresentationFormat>
  <Paragraphs>91</Paragraphs>
  <Slides>92</Slides>
  <Notes>0</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92</vt:i4>
      </vt:variant>
    </vt:vector>
  </HeadingPairs>
  <TitlesOfParts>
    <vt:vector size="103" baseType="lpstr">
      <vt:lpstr>Lato</vt:lpstr>
      <vt:lpstr>Arial</vt:lpstr>
      <vt:lpstr>Lato Black</vt:lpstr>
      <vt:lpstr>Oswald Regular</vt:lpstr>
      <vt:lpstr>Lato regular</vt:lpstr>
      <vt:lpstr>Verdana</vt:lpstr>
      <vt:lpstr>Calibri</vt:lpstr>
      <vt:lpstr>Inria Serif</vt:lpstr>
      <vt:lpstr>Inria Serif Bold</vt:lpstr>
      <vt:lpstr>Oswald</vt:lpstr>
      <vt:lpstr>booklet_vorlage_tmona_ab2017_43</vt:lpstr>
      <vt:lpstr>T-MONA Power-Point Export</vt:lpstr>
      <vt:lpstr>T-MONA: Methodik &amp; Möglichkeiten</vt:lpstr>
      <vt:lpstr>Allgemeines zur Stichprobe</vt:lpstr>
      <vt:lpstr>Befragungsquelle</vt:lpstr>
      <vt:lpstr>Gästestruktur</vt:lpstr>
      <vt:lpstr>Herkunftsland</vt:lpstr>
      <vt:lpstr>Umgebung</vt:lpstr>
      <vt:lpstr>Alter</vt:lpstr>
      <vt:lpstr>Geschlecht</vt:lpstr>
      <vt:lpstr>Bildung</vt:lpstr>
      <vt:lpstr>Haushaltseinkommen</vt:lpstr>
      <vt:lpstr>Begleitung</vt:lpstr>
      <vt:lpstr>Besuchshäufigkeit in Österreich</vt:lpstr>
      <vt:lpstr>Besuchshäufigkeit in diesem Bundesland</vt:lpstr>
      <vt:lpstr>Besuchshäufigkeit in dieser Region</vt:lpstr>
      <vt:lpstr>Information | Entscheidung | Buchung</vt:lpstr>
      <vt:lpstr>Aufmerksamkeit</vt:lpstr>
      <vt:lpstr>Aufmerksamkeit | Im Internet</vt:lpstr>
      <vt:lpstr>Aufmerksamkeit | Werbung - Teil 1</vt:lpstr>
      <vt:lpstr>Aufmerksamkeit | Werbung - Teil 2</vt:lpstr>
      <vt:lpstr>Aufmerksamkeit | Reisebüro/Veranstalter</vt:lpstr>
      <vt:lpstr>Aufmerksamkeit | Beiträge in Medien</vt:lpstr>
      <vt:lpstr>Aufmerksamkeit | Sonstiges</vt:lpstr>
      <vt:lpstr>Gründe | Top 10</vt:lpstr>
      <vt:lpstr>Gründe | Oberkategorien - Teil 1</vt:lpstr>
      <vt:lpstr>Gründe | Oberkategorien - Teil 2 </vt:lpstr>
      <vt:lpstr>Gründe | Möglichkeiten zur Entspannung/Wellness</vt:lpstr>
      <vt:lpstr>Gründe | Gastronomisches Angebot</vt:lpstr>
      <vt:lpstr>Gründe | Hotel/Unterkunft</vt:lpstr>
      <vt:lpstr>Gründe | Natur/Landschaft</vt:lpstr>
      <vt:lpstr>Gründe | Preisangebote/Gute Lage</vt:lpstr>
      <vt:lpstr>Gründe | Regionale Einzigartigkeit/Besondere Atmosphäre</vt:lpstr>
      <vt:lpstr>Gründe | Sehenswürdigkeiten/Kultur</vt:lpstr>
      <vt:lpstr>Gründe | Sportmöglichkeiten</vt:lpstr>
      <vt:lpstr>Gründe | Touristisches Angebot/Freizeitangebot</vt:lpstr>
      <vt:lpstr>Gründe | Anderes</vt:lpstr>
      <vt:lpstr>SWOT Gründe | Erklärung</vt:lpstr>
      <vt:lpstr>Gründe | Stärken</vt:lpstr>
      <vt:lpstr>Gründe | Schwächen</vt:lpstr>
      <vt:lpstr>Gründe | Stärken im Detail</vt:lpstr>
      <vt:lpstr>Gründe | Schwächen im Detail</vt:lpstr>
      <vt:lpstr>Unterkunftssuche - Teil 1</vt:lpstr>
      <vt:lpstr>Unterkunftssuche - Teil 2</vt:lpstr>
      <vt:lpstr>Buchungsstelle</vt:lpstr>
      <vt:lpstr>Buchungszeitpunkt</vt:lpstr>
      <vt:lpstr>Aufenthalt</vt:lpstr>
      <vt:lpstr>Anreise</vt:lpstr>
      <vt:lpstr>Gründe gegen öffentliche Anreise</vt:lpstr>
      <vt:lpstr>Verkehrsmittel vor Ort</vt:lpstr>
      <vt:lpstr>Unterkunft</vt:lpstr>
      <vt:lpstr>Kategorie</vt:lpstr>
      <vt:lpstr>Übernachtungen - Ort</vt:lpstr>
      <vt:lpstr>Übernachtungen - Österreich</vt:lpstr>
      <vt:lpstr>Übernachtungen - Gesamte Reise</vt:lpstr>
      <vt:lpstr>Übernachtungen</vt:lpstr>
      <vt:lpstr>Destinationsurlaube</vt:lpstr>
      <vt:lpstr>Urlaubsart - Teil 1</vt:lpstr>
      <vt:lpstr>Urlaubsart - Teil 2</vt:lpstr>
      <vt:lpstr>Urlaubsart - Teil 3</vt:lpstr>
      <vt:lpstr>Rundreise</vt:lpstr>
      <vt:lpstr>Aktivitäten | Top 10</vt:lpstr>
      <vt:lpstr>Hauptaktivitäten | Top 10</vt:lpstr>
      <vt:lpstr>Sportliche Aktivitäten - Teil 1</vt:lpstr>
      <vt:lpstr>Sportliche Aktivitäten - Teil 2</vt:lpstr>
      <vt:lpstr>Sportliche Aktivitäten - Teil 3</vt:lpstr>
      <vt:lpstr>Sonstige Aktivitäten - Teil 1</vt:lpstr>
      <vt:lpstr>Sonstige Aktivitäten - Teil 2</vt:lpstr>
      <vt:lpstr>Sonstige Aktivitäten - Teil 3</vt:lpstr>
      <vt:lpstr>Sonstige Aktivitäten - Teil 4</vt:lpstr>
      <vt:lpstr>Pauschalarrangement - Teil 1</vt:lpstr>
      <vt:lpstr>Pauschalarrangement - Teil 2</vt:lpstr>
      <vt:lpstr>Ausgaben</vt:lpstr>
      <vt:lpstr>Zufriedenheit | Empfehlung</vt:lpstr>
      <vt:lpstr>Zufriedenheit | Gesamtdestination - Teil 1</vt:lpstr>
      <vt:lpstr>Zufriedenheit | Gesamtdestination - Teil 2</vt:lpstr>
      <vt:lpstr>Zufriedenheit | Gastronomie &amp; Unterkunft</vt:lpstr>
      <vt:lpstr>Zufriedenheit | Sport</vt:lpstr>
      <vt:lpstr>Zufriedenheit | Berg Sommer</vt:lpstr>
      <vt:lpstr>Zufriedenheit | Touristisches Angebot/Freizeitangebot - Teil 1</vt:lpstr>
      <vt:lpstr>Zufriedenheit | Touristisches Angebot/Freizeitangebot - Teil 2</vt:lpstr>
      <vt:lpstr>Zufriedenheit | Kultur</vt:lpstr>
      <vt:lpstr>SWOT Zufriedenheit | Erklärung</vt:lpstr>
      <vt:lpstr>Zufriedenheit | Stärken</vt:lpstr>
      <vt:lpstr>Zufriedenheit | Schwächen</vt:lpstr>
      <vt:lpstr>Weiterempfehlung</vt:lpstr>
      <vt:lpstr>Weiterempfehlung - Net Promoter Score</vt:lpstr>
      <vt:lpstr>Positionierung</vt:lpstr>
      <vt:lpstr>Image - Teil 1</vt:lpstr>
      <vt:lpstr>Image - Teil 2</vt:lpstr>
      <vt:lpstr>Image - Teil 3</vt:lpstr>
      <vt:lpstr>Ansprechpartner</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Formatvorlage Präsentationen</dc:title>
  <dc:creator>Benjamin Deppisch</dc:creator>
  <cp:lastModifiedBy>Kitti Villam | Bodensee Vorarlberg Tourismus</cp:lastModifiedBy>
  <cp:revision>46</cp:revision>
  <dcterms:created xsi:type="dcterms:W3CDTF">2018-07-03T08:39:14Z</dcterms:created>
  <dcterms:modified xsi:type="dcterms:W3CDTF">2025-01-27T11:57:01Z</dcterms:modified>
</cp:coreProperties>
</file>